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49"/>
  </p:notesMasterIdLst>
  <p:sldIdLst>
    <p:sldId id="256" r:id="rId2"/>
    <p:sldId id="330" r:id="rId3"/>
    <p:sldId id="322" r:id="rId4"/>
    <p:sldId id="320" r:id="rId5"/>
    <p:sldId id="321" r:id="rId6"/>
    <p:sldId id="308" r:id="rId7"/>
    <p:sldId id="311" r:id="rId8"/>
    <p:sldId id="323" r:id="rId9"/>
    <p:sldId id="309" r:id="rId10"/>
    <p:sldId id="374" r:id="rId11"/>
    <p:sldId id="375" r:id="rId12"/>
    <p:sldId id="376" r:id="rId13"/>
    <p:sldId id="378" r:id="rId14"/>
    <p:sldId id="379" r:id="rId15"/>
    <p:sldId id="380" r:id="rId16"/>
    <p:sldId id="362" r:id="rId17"/>
    <p:sldId id="361" r:id="rId18"/>
    <p:sldId id="354" r:id="rId19"/>
    <p:sldId id="363" r:id="rId20"/>
    <p:sldId id="357" r:id="rId21"/>
    <p:sldId id="365" r:id="rId22"/>
    <p:sldId id="373" r:id="rId23"/>
    <p:sldId id="364" r:id="rId24"/>
    <p:sldId id="368" r:id="rId25"/>
    <p:sldId id="325" r:id="rId26"/>
    <p:sldId id="313" r:id="rId27"/>
    <p:sldId id="318" r:id="rId28"/>
    <p:sldId id="316" r:id="rId29"/>
    <p:sldId id="314" r:id="rId30"/>
    <p:sldId id="372" r:id="rId31"/>
    <p:sldId id="370" r:id="rId32"/>
    <p:sldId id="329" r:id="rId33"/>
    <p:sldId id="367" r:id="rId34"/>
    <p:sldId id="331" r:id="rId35"/>
    <p:sldId id="334" r:id="rId36"/>
    <p:sldId id="336" r:id="rId37"/>
    <p:sldId id="337" r:id="rId38"/>
    <p:sldId id="340" r:id="rId39"/>
    <p:sldId id="342" r:id="rId40"/>
    <p:sldId id="344" r:id="rId41"/>
    <p:sldId id="350" r:id="rId42"/>
    <p:sldId id="343" r:id="rId43"/>
    <p:sldId id="345" r:id="rId44"/>
    <p:sldId id="346" r:id="rId45"/>
    <p:sldId id="347" r:id="rId46"/>
    <p:sldId id="348" r:id="rId47"/>
    <p:sldId id="349" r:id="rId4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0066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1" autoAdjust="0"/>
    <p:restoredTop sz="93529" autoAdjust="0"/>
  </p:normalViewPr>
  <p:slideViewPr>
    <p:cSldViewPr>
      <p:cViewPr>
        <p:scale>
          <a:sx n="60" d="100"/>
          <a:sy n="60" d="100"/>
        </p:scale>
        <p:origin x="-145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E465D-6C34-4235-80B5-9EDDC698B3D0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25E1A-ED78-401D-BCF3-02FD85426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54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EAC133F-47C1-42E2-91A9-4A95D4E9DB67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349D682-A622-42B7-9E65-1B67710C69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310B71-BE8B-4891-A52C-04D2D58CF9A7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202E06-C561-4ADB-8A90-70A7D3771A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A2CC15-E9D1-4E4B-B978-590A83309E9A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F37647-C357-47FD-A754-5379EEE4D3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965045-82F8-463E-93A8-F95DB3F8F799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2934F7-D7C0-449F-9659-08CF1F975EC3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D0CA52-C407-442B-BB4E-4E454405E2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0DBE63-7929-432A-9207-CE0FD3D630F3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535D69-F7F6-4421-8B3C-A5EC9C9EA7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960FD5-D54E-44E3-8346-05E3CDA46E66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ACB72C-A673-40C8-94FD-AF2F82CE1E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4C9E08-39A7-4463-923F-C42139430401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531605-A842-41FE-B703-3A68B04CC1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50305A-0DA2-4CFE-BCAD-28CC070DEAD8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5DBDBE-1175-407E-9867-CB4463B04B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908606A7-355C-40CB-AF01-04FF247514AC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15AC14-BF39-43F3-B118-F639664B6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0A3198E-6726-44AF-94A1-0DD2FF2ABAE4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C9C04FC-4DFE-4EF1-B5FB-687CC258E6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FEEBA2F-A4DC-42D6-9CC6-06E59193C59E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596D229-9DC4-4432-B672-75A05F6794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ainforests.mongabay.com/amazon/" TargetMode="External"/><Relationship Id="rId2" Type="http://schemas.openxmlformats.org/officeDocument/2006/relationships/hyperlink" Target="http://wwf.panda.org/what_we_do/where_we_work/amazon/about_the_amazon/ecosystems_amazon/rainforests/index.cf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wgia.org/regions/latin-america/indigenous-peoples-in-latin-america" TargetMode="External"/><Relationship Id="rId4" Type="http://schemas.openxmlformats.org/officeDocument/2006/relationships/hyperlink" Target="https://www.nature.org/ourinitiatives/regions/latinamerica/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447800"/>
            <a:ext cx="7620000" cy="182721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6600"/>
                </a:solidFill>
                <a:effectLst/>
                <a:latin typeface="+mn-lt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6600"/>
                </a:solidFill>
                <a:effectLst/>
                <a:latin typeface="+mn-lt"/>
                <a:cs typeface="Arial" pitchFamily="34" charset="0"/>
              </a:rPr>
            </a:br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Amazon Rainforest </a:t>
            </a:r>
            <a:br>
              <a:rPr lang="en-US" sz="4400" dirty="0" smtClean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</a:br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Research Requirements </a:t>
            </a:r>
            <a:br>
              <a:rPr lang="en-US" sz="4400" dirty="0" smtClean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</a:br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&amp; Intro to Noodletools 2017  </a:t>
            </a:r>
            <a:r>
              <a:rPr lang="en-US" sz="4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endParaRPr lang="en-US" sz="4400" i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7042" name="Subtitle 2"/>
          <p:cNvSpPr>
            <a:spLocks noGrp="1"/>
          </p:cNvSpPr>
          <p:nvPr>
            <p:ph type="subTitle" idx="4294967295"/>
          </p:nvPr>
        </p:nvSpPr>
        <p:spPr>
          <a:xfrm>
            <a:off x="3124200" y="3962400"/>
            <a:ext cx="5791200" cy="1524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Mr. Pavia &amp; Mr. Curto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sz="2400" dirty="0" smtClean="0"/>
          </a:p>
          <a:p>
            <a:r>
              <a:rPr lang="en-US" sz="2400" b="1" dirty="0" smtClean="0"/>
              <a:t>Presentation created by Lynn Murray</a:t>
            </a:r>
          </a:p>
          <a:p>
            <a:r>
              <a:rPr lang="en-US" sz="2400" b="1" dirty="0" smtClean="0"/>
              <a:t>May 2017 </a:t>
            </a:r>
            <a:r>
              <a:rPr lang="en-US" sz="1600" b="1" dirty="0" smtClean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381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Computer&gt;TRN_Shared&gt;TOR Library Media Center folder&gt;Pavia and Curto Amazon Rainforest folder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BDBE-1175-407E-9867-CB4463B04B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Amazon Rainforest Research Requirements. TOR LMC. 2017.</a:t>
            </a:r>
            <a:endParaRPr lang="en-US" dirty="0"/>
          </a:p>
        </p:txBody>
      </p:sp>
      <p:pic>
        <p:nvPicPr>
          <p:cNvPr id="7" name="Picture 6" descr="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352800"/>
            <a:ext cx="2517077" cy="3306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1295400"/>
            <a:ext cx="5334000" cy="18620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atin typeface="+mn-lt"/>
              </a:rPr>
              <a:t>Grolier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457199"/>
            <a:ext cx="9124950" cy="513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99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4948"/>
            <a:ext cx="8547566" cy="516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3276600" cy="358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587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75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Amazon Rainforest Research Requirements. TOR LMC.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0600"/>
            <a:ext cx="902824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0"/>
            <a:ext cx="8001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latin typeface="+mn-lt"/>
              </a:rPr>
              <a:t>Copy and paste database </a:t>
            </a:r>
            <a:r>
              <a:rPr lang="en-US" sz="2400" b="1" dirty="0" smtClean="0">
                <a:latin typeface="+mn-lt"/>
              </a:rPr>
              <a:t>t</a:t>
            </a:r>
            <a:r>
              <a:rPr lang="en-US" sz="2400" b="1" dirty="0" smtClean="0">
                <a:latin typeface="+mn-lt"/>
              </a:rPr>
              <a:t>ext into the Direct Quotation box on Noodletools. Organize text onto “mini” Cornell Notes.</a:t>
            </a:r>
            <a:endParaRPr lang="en-US" sz="2400" b="1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676400"/>
            <a:ext cx="22098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“Mini” Cornell Notes</a:t>
            </a:r>
            <a:endParaRPr lang="en-US" b="1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914400"/>
            <a:ext cx="46482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Noodletools Website Note Card</a:t>
            </a:r>
            <a:endParaRPr lang="en-US" sz="2400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1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1676400"/>
            <a:ext cx="6705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+mn-lt"/>
              </a:rPr>
              <a:t>Bigchalk &amp; ELibrary</a:t>
            </a:r>
          </a:p>
        </p:txBody>
      </p:sp>
    </p:spTree>
    <p:extLst>
      <p:ext uri="{BB962C8B-B14F-4D97-AF65-F5344CB8AC3E}">
        <p14:creationId xmlns:p14="http://schemas.microsoft.com/office/powerpoint/2010/main" xmlns="" val="24712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08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10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400" b="1" u="sng" dirty="0" smtClean="0"/>
              <a:t>Split Screen Note-taking </a:t>
            </a:r>
            <a:r>
              <a:rPr lang="en-US" sz="2400" b="1" dirty="0" smtClean="0"/>
              <a:t>=</a:t>
            </a:r>
            <a:r>
              <a:rPr lang="en-US" sz="2400" b="1" dirty="0" smtClean="0">
                <a:solidFill>
                  <a:srgbClr val="3333CC"/>
                </a:solidFill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</a:rPr>
              <a:t>Locate </a:t>
            </a:r>
            <a:r>
              <a:rPr lang="en-US" sz="2400" b="1" dirty="0" smtClean="0">
                <a:solidFill>
                  <a:srgbClr val="3333CC"/>
                </a:solidFill>
              </a:rPr>
              <a:t>Database text: </a:t>
            </a:r>
            <a:r>
              <a:rPr lang="en-US" sz="2700" b="1" u="sng" dirty="0" smtClean="0"/>
              <a:t>Bigchalk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700" b="1" dirty="0" smtClean="0"/>
              <a:t>Students </a:t>
            </a:r>
            <a:r>
              <a:rPr lang="en-US" sz="2700" b="1" dirty="0" smtClean="0">
                <a:solidFill>
                  <a:srgbClr val="FF0000"/>
                </a:solidFill>
              </a:rPr>
              <a:t>Locate + Read + Annotate + Organize + Cite + Write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about district-purchased nonfiction text.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5A57-DF31-4A93-AAD2-3881AD418B4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Created by Lynn Murray, </a:t>
            </a:r>
          </a:p>
          <a:p>
            <a:r>
              <a:rPr lang="en-US" dirty="0" smtClean="0"/>
              <a:t>TOR Media Specialist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64064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00200" y="4191000"/>
            <a:ext cx="2362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Your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240975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Created by Lynn Murray,  TOR Media Specialist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5A57-DF31-4A93-AAD2-3881AD418B4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551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334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Lynn Murray. Capstone 2017. Please do not share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1F6E-080D-4BC0-8A81-345C356A4C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838200"/>
            <a:ext cx="8077200" cy="868362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latin typeface="+mn-lt"/>
              </a:rPr>
              <a:t>What’s the “big picture”?</a:t>
            </a:r>
            <a:endParaRPr lang="en-US" sz="4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905000"/>
            <a:ext cx="7620000" cy="4114800"/>
          </a:xfrm>
        </p:spPr>
        <p:txBody>
          <a:bodyPr>
            <a:normAutofit/>
          </a:bodyPr>
          <a:lstStyle/>
          <a:p>
            <a:pPr marL="160020" indent="0">
              <a:buNone/>
            </a:pPr>
            <a:r>
              <a:rPr lang="en-US" sz="6000" b="1" dirty="0" smtClean="0"/>
              <a:t>1. Topic</a:t>
            </a:r>
          </a:p>
          <a:p>
            <a:pPr marL="160020" indent="0">
              <a:buNone/>
            </a:pPr>
            <a:r>
              <a:rPr lang="en-US" sz="6000" b="1" dirty="0" smtClean="0"/>
              <a:t>2. Impact</a:t>
            </a:r>
          </a:p>
          <a:p>
            <a:pPr marL="160020" indent="0">
              <a:buNone/>
            </a:pPr>
            <a:r>
              <a:rPr lang="en-US" sz="6000" b="1" dirty="0" smtClean="0"/>
              <a:t>3. Resolution</a:t>
            </a:r>
            <a:endParaRPr lang="en-US" sz="6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4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400" b="1" u="sng" dirty="0" smtClean="0"/>
              <a:t>Split Screen Note-taking </a:t>
            </a:r>
            <a:r>
              <a:rPr lang="en-US" sz="2400" b="1" dirty="0" smtClean="0"/>
              <a:t>=</a:t>
            </a:r>
            <a:r>
              <a:rPr lang="en-US" sz="2400" b="1" dirty="0" smtClean="0">
                <a:solidFill>
                  <a:srgbClr val="3333CC"/>
                </a:solidFill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</a:rPr>
              <a:t>Locate </a:t>
            </a:r>
            <a:r>
              <a:rPr lang="en-US" sz="2400" b="1" dirty="0" smtClean="0">
                <a:solidFill>
                  <a:srgbClr val="3333CC"/>
                </a:solidFill>
              </a:rPr>
              <a:t>Database text: </a:t>
            </a:r>
            <a:r>
              <a:rPr lang="en-US" sz="2700" b="1" u="sng" dirty="0" smtClean="0"/>
              <a:t>Bigchalk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700" b="1" dirty="0" smtClean="0"/>
              <a:t>Students </a:t>
            </a:r>
            <a:r>
              <a:rPr lang="en-US" sz="2700" b="1" dirty="0" smtClean="0">
                <a:solidFill>
                  <a:srgbClr val="FF0000"/>
                </a:solidFill>
              </a:rPr>
              <a:t>Locate + Read + Annotate + Organize + Cite + Write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about district-purchased nonfiction text. </a:t>
            </a:r>
            <a:r>
              <a:rPr lang="en-US" sz="2400" b="1" u="sng" dirty="0"/>
              <a:t>Bigchalk &amp; </a:t>
            </a:r>
            <a:r>
              <a:rPr lang="en-US" sz="2400" b="1" u="sng" dirty="0" smtClean="0"/>
              <a:t>ELibrary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5A57-DF31-4A93-AAD2-3881AD418B4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Created by Lynn Murray, </a:t>
            </a:r>
          </a:p>
          <a:p>
            <a:r>
              <a:rPr lang="en-US" dirty="0" smtClean="0"/>
              <a:t>TOR Media Specialist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8451"/>
            <a:ext cx="7776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669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9683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79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BDBE-1175-407E-9867-CB4463B04B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98"/>
          <a:stretch>
            <a:fillRect/>
          </a:stretch>
        </p:blipFill>
        <p:spPr bwMode="auto">
          <a:xfrm>
            <a:off x="0" y="685800"/>
            <a:ext cx="913062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91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Amazon Rainforest Research Requirements. TOR LMC.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0600"/>
            <a:ext cx="902824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0"/>
            <a:ext cx="8001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latin typeface="+mn-lt"/>
              </a:rPr>
              <a:t>Copy and paste database </a:t>
            </a:r>
            <a:r>
              <a:rPr lang="en-US" sz="2400" b="1" dirty="0" smtClean="0">
                <a:latin typeface="+mn-lt"/>
              </a:rPr>
              <a:t>t</a:t>
            </a:r>
            <a:r>
              <a:rPr lang="en-US" sz="2400" b="1" dirty="0" smtClean="0">
                <a:latin typeface="+mn-lt"/>
              </a:rPr>
              <a:t>ext into the Direct Quotation box on Noodletools. Organize text onto “mini” Cornell Notes.</a:t>
            </a:r>
            <a:endParaRPr lang="en-US" sz="2400" b="1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676400"/>
            <a:ext cx="22098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“Mini” Cornell Notes</a:t>
            </a:r>
            <a:endParaRPr lang="en-US" b="1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914400"/>
            <a:ext cx="46482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Noodletools Website Note Card</a:t>
            </a:r>
            <a:endParaRPr lang="en-US" sz="2400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1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1752600"/>
            <a:ext cx="5105400" cy="14465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+mn-lt"/>
              </a:rPr>
              <a:t>Newsbank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t="13203"/>
          <a:stretch>
            <a:fillRect/>
          </a:stretch>
        </p:blipFill>
        <p:spPr bwMode="auto">
          <a:xfrm>
            <a:off x="457200" y="1828800"/>
            <a:ext cx="835548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15962"/>
          </a:xfrm>
        </p:spPr>
        <p:txBody>
          <a:bodyPr>
            <a:noAutofit/>
          </a:bodyPr>
          <a:lstStyle/>
          <a:p>
            <a:r>
              <a:rPr lang="en-US" sz="3000" u="sng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000" u="sng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>Newsbank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is 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AWESOME!!!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0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66800"/>
            <a:ext cx="8686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en-US" sz="2000" b="1" u="sng" dirty="0" smtClean="0">
                <a:latin typeface="+mn-lt"/>
              </a:rPr>
              <a:t>Newsbank</a:t>
            </a:r>
            <a:r>
              <a:rPr lang="en-US" dirty="0" smtClean="0">
                <a:latin typeface="+mn-lt"/>
              </a:rPr>
              <a:t>: </a:t>
            </a:r>
            <a:r>
              <a:rPr lang="en-US" sz="2000" dirty="0" smtClean="0">
                <a:latin typeface="+mn-lt"/>
              </a:rPr>
              <a:t>TORonline.org&gt;TOR Media Center&gt;Scroll down to </a:t>
            </a:r>
            <a:r>
              <a:rPr lang="en-US" sz="2000" u="sng" dirty="0" smtClean="0">
                <a:latin typeface="+mn-lt"/>
              </a:rPr>
              <a:t>Destiny Book Catalog &amp; SPS Database Access</a:t>
            </a:r>
            <a:r>
              <a:rPr lang="en-US" sz="2000" dirty="0" smtClean="0">
                <a:latin typeface="+mn-lt"/>
              </a:rPr>
              <a:t>&gt;TOR&gt;</a:t>
            </a:r>
            <a:r>
              <a:rPr lang="en-US" sz="2000" b="1" dirty="0" smtClean="0">
                <a:latin typeface="+mn-lt"/>
              </a:rPr>
              <a:t>Newsbank&gt;</a:t>
            </a:r>
            <a:r>
              <a:rPr lang="en-US" sz="2800" b="1" dirty="0" smtClean="0">
                <a:latin typeface="+mn-lt"/>
              </a:rPr>
              <a:t>Access World News</a:t>
            </a:r>
            <a:endParaRPr lang="en-US" b="1" dirty="0" smtClean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05000" y="5410200"/>
            <a:ext cx="678180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4572000" y="1828800"/>
            <a:ext cx="1981200" cy="3657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00200" y="4648200"/>
            <a:ext cx="6858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Click on </a:t>
            </a:r>
            <a:r>
              <a:rPr lang="en-US" sz="2400" b="1" dirty="0" smtClean="0">
                <a:latin typeface="+mn-lt"/>
              </a:rPr>
              <a:t>Access World News-Historical and Current</a:t>
            </a:r>
            <a:endParaRPr lang="en-US" b="1" dirty="0" smtClean="0">
              <a:latin typeface="+mn-lt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15962"/>
          </a:xfrm>
        </p:spPr>
        <p:txBody>
          <a:bodyPr>
            <a:noAutofit/>
          </a:bodyPr>
          <a:lstStyle/>
          <a:p>
            <a:r>
              <a:rPr lang="en-US" sz="3000" u="sng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000" u="sng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 Newsbank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 is 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AWESOME!!!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0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0668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latin typeface="+mn-lt"/>
              </a:rPr>
              <a:t>B. </a:t>
            </a:r>
            <a:r>
              <a:rPr lang="en-US" sz="2000" b="1" u="sng" dirty="0" smtClean="0">
                <a:latin typeface="+mn-lt"/>
              </a:rPr>
              <a:t>Newsbank</a:t>
            </a:r>
            <a:r>
              <a:rPr lang="en-US" dirty="0" smtClean="0">
                <a:latin typeface="+mn-lt"/>
              </a:rPr>
              <a:t>: </a:t>
            </a:r>
            <a:r>
              <a:rPr lang="en-US" sz="2000" dirty="0" smtClean="0">
                <a:latin typeface="+mn-lt"/>
              </a:rPr>
              <a:t>Type your topic&gt;Click on Readability&gt;Choose a reading level.</a:t>
            </a:r>
            <a:endParaRPr lang="en-US" b="1" dirty="0" smtClean="0">
              <a:latin typeface="+mn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371600" y="1828800"/>
            <a:ext cx="648644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28600" y="6019800"/>
            <a:ext cx="3048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2. Click on Readability (Lexile)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43000" y="2362200"/>
            <a:ext cx="6400800" cy="4495800"/>
            <a:chOff x="1143000" y="2362200"/>
            <a:chExt cx="6400800" cy="4495800"/>
          </a:xfrm>
        </p:grpSpPr>
        <p:sp>
          <p:nvSpPr>
            <p:cNvPr id="22" name="Rectangle 21"/>
            <p:cNvSpPr/>
            <p:nvPr/>
          </p:nvSpPr>
          <p:spPr>
            <a:xfrm>
              <a:off x="3200400" y="2743200"/>
              <a:ext cx="1981200" cy="5334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3000" y="6400800"/>
              <a:ext cx="1752600" cy="457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3505200"/>
              <a:ext cx="2743200" cy="30937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5105400" y="5181600"/>
              <a:ext cx="1600200" cy="6858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95600" y="2362200"/>
              <a:ext cx="23622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1. Type your topic</a:t>
              </a:r>
              <a:endParaRPr lang="en-US" b="1" dirty="0"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2000" y="4724400"/>
              <a:ext cx="29718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3. Choose a reading level.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15962"/>
          </a:xfrm>
        </p:spPr>
        <p:txBody>
          <a:bodyPr>
            <a:noAutofit/>
          </a:bodyPr>
          <a:lstStyle/>
          <a:p>
            <a:r>
              <a:rPr lang="en-US" sz="3000" u="sng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000" u="sng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 Newsbank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 is 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AWESOME!!!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0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066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/>
            <a:r>
              <a:rPr lang="en-US" b="1" dirty="0" smtClean="0">
                <a:latin typeface="+mn-lt"/>
              </a:rPr>
              <a:t>C. </a:t>
            </a:r>
            <a:r>
              <a:rPr lang="en-US" dirty="0" smtClean="0">
                <a:latin typeface="+mn-lt"/>
              </a:rPr>
              <a:t>Scroll down and read through the titles and abstracts.  Click on a title that looks good.</a:t>
            </a:r>
            <a:endParaRPr lang="en-US" b="1" dirty="0" smtClean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2400" y="1828800"/>
            <a:ext cx="8747362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53000" y="2667000"/>
            <a:ext cx="2895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+mn-lt"/>
              </a:rPr>
              <a:t>Wow!!!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038600" y="2362200"/>
            <a:ext cx="8382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15962"/>
          </a:xfrm>
        </p:spPr>
        <p:txBody>
          <a:bodyPr>
            <a:noAutofit/>
          </a:bodyPr>
          <a:lstStyle/>
          <a:p>
            <a:r>
              <a:rPr lang="en-US" sz="3000" u="sng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000" u="sng" dirty="0" smtClean="0">
                <a:solidFill>
                  <a:schemeClr val="tx1"/>
                </a:solidFill>
                <a:effectLst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Newsbank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 is 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AWESOME!!!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0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838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/>
            <a:r>
              <a:rPr lang="en-US" b="1" dirty="0" smtClean="0">
                <a:latin typeface="+mn-lt"/>
              </a:rPr>
              <a:t>D.  READ the article!!!!  Copy the URL, MLA citation and text about your topic.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28599" y="1828800"/>
            <a:ext cx="860821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l="45193" t="15385" r="24038" b="27692"/>
          <a:stretch>
            <a:fillRect/>
          </a:stretch>
        </p:blipFill>
        <p:spPr bwMode="auto">
          <a:xfrm>
            <a:off x="6400800" y="3200400"/>
            <a:ext cx="230659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638800" y="3048000"/>
            <a:ext cx="8382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77000" y="4953000"/>
            <a:ext cx="21336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04800" y="1447800"/>
            <a:ext cx="8448675" cy="5907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04800" y="2057400"/>
            <a:ext cx="7620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URL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38800" y="2590800"/>
            <a:ext cx="609600" cy="38100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Cite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3200" y="4495800"/>
            <a:ext cx="152400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MLA Citation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4800" y="2057400"/>
            <a:ext cx="5867400" cy="381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019800" y="3581400"/>
            <a:ext cx="5334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315200" y="1981200"/>
            <a:ext cx="8382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66800" y="4800600"/>
            <a:ext cx="33528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n-lt"/>
              </a:rPr>
              <a:t>Text </a:t>
            </a:r>
            <a:r>
              <a:rPr lang="en-US" sz="3600" b="1" smtClean="0">
                <a:latin typeface="+mn-lt"/>
              </a:rPr>
              <a:t>about </a:t>
            </a:r>
          </a:p>
          <a:p>
            <a:r>
              <a:rPr lang="en-US" sz="3600" b="1" smtClean="0">
                <a:latin typeface="+mn-lt"/>
              </a:rPr>
              <a:t>your </a:t>
            </a:r>
            <a:r>
              <a:rPr lang="en-US" sz="3600" b="1" dirty="0" smtClean="0">
                <a:latin typeface="+mn-lt"/>
              </a:rPr>
              <a:t>topic!!!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BDBE-1175-407E-9867-CB4463B04B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533400"/>
            <a:ext cx="73914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/>
              <a:t>Research Steps</a:t>
            </a:r>
            <a:endParaRPr lang="en-US" sz="7200" dirty="0"/>
          </a:p>
        </p:txBody>
      </p:sp>
      <p:pic>
        <p:nvPicPr>
          <p:cNvPr id="5" name="Picture 4" descr="good research rock st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5334000" cy="4183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68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Amazon Rainforest Research Requirements. TOR LMC.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0600"/>
            <a:ext cx="902824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0"/>
            <a:ext cx="8001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latin typeface="+mn-lt"/>
              </a:rPr>
              <a:t>Copy and paste database </a:t>
            </a:r>
            <a:r>
              <a:rPr lang="en-US" sz="2400" b="1" dirty="0" smtClean="0">
                <a:latin typeface="+mn-lt"/>
              </a:rPr>
              <a:t>t</a:t>
            </a:r>
            <a:r>
              <a:rPr lang="en-US" sz="2400" b="1" dirty="0" smtClean="0">
                <a:latin typeface="+mn-lt"/>
              </a:rPr>
              <a:t>ext into the Direct Quotation box on Noodletools. Organize text onto “mini” Cornell Notes.</a:t>
            </a:r>
            <a:endParaRPr lang="en-US" sz="2400" b="1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676400"/>
            <a:ext cx="22098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“Mini” Cornell Notes</a:t>
            </a:r>
            <a:endParaRPr lang="en-US" b="1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914400"/>
            <a:ext cx="46482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Noodletools Website Note Card</a:t>
            </a:r>
            <a:endParaRPr lang="en-US" sz="2400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1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685800"/>
            <a:ext cx="4343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+mn-lt"/>
              </a:rPr>
              <a:t>Noodletools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2133600"/>
            <a:ext cx="6781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 smtClean="0"/>
              <a:t>It’s a website that allows you to organize your outline, note cards, and </a:t>
            </a:r>
            <a:r>
              <a:rPr lang="en-US" sz="4000" b="1" dirty="0" smtClean="0"/>
              <a:t>Works Cited</a:t>
            </a:r>
            <a:r>
              <a:rPr lang="en-US" sz="4400" b="1" dirty="0" smtClean="0"/>
              <a:t> information online! 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372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82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Lynn Murray. Capstone 2017. Please do not share without permission.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BDBE-1175-407E-9867-CB4463B04B8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" y="448118"/>
            <a:ext cx="68770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4114800"/>
            <a:ext cx="4267200" cy="2057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1000" y="5638800"/>
            <a:ext cx="15240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155731"/>
            <a:ext cx="25908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Register</a:t>
            </a:r>
          </a:p>
        </p:txBody>
      </p:sp>
    </p:spTree>
    <p:extLst>
      <p:ext uri="{BB962C8B-B14F-4D97-AF65-F5344CB8AC3E}">
        <p14:creationId xmlns:p14="http://schemas.microsoft.com/office/powerpoint/2010/main" xmlns="" val="11446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Lynn Murray. Capstone 2017. Please do not share without permission.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31605-A842-41FE-B703-3A68B04CC10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35</a:t>
            </a:fld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543800" cy="16002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  <a:effectLst/>
              </a:rPr>
              <a:t>Click on </a:t>
            </a:r>
            <a:r>
              <a:rPr lang="en-US" dirty="0" smtClean="0">
                <a:solidFill>
                  <a:schemeClr val="accent2"/>
                </a:solidFill>
                <a:effectLst/>
              </a:rPr>
              <a:t>+</a:t>
            </a:r>
            <a:r>
              <a:rPr lang="en-US" u="sng" dirty="0" smtClean="0">
                <a:solidFill>
                  <a:schemeClr val="accent2"/>
                </a:solidFill>
                <a:effectLst/>
              </a:rPr>
              <a:t>New Project</a:t>
            </a:r>
            <a:r>
              <a:rPr lang="en-US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effectLst/>
              </a:rPr>
              <a:t>to begin a new research project.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35"/>
          <a:stretch/>
        </p:blipFill>
        <p:spPr bwMode="auto">
          <a:xfrm>
            <a:off x="304799" y="2711302"/>
            <a:ext cx="8534401" cy="188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799" y="2971800"/>
            <a:ext cx="685801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66800" y="1143000"/>
            <a:ext cx="20574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6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922028" cy="460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0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Lynn Murray. Capstone 2017. Please do not share without permission.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1450" y="228600"/>
            <a:ext cx="68707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The Dashing Dashboard</a:t>
            </a:r>
          </a:p>
        </p:txBody>
      </p:sp>
      <p:sp>
        <p:nvSpPr>
          <p:cNvPr id="94215" name="Text Box 8"/>
          <p:cNvSpPr txBox="1">
            <a:spLocks noChangeArrowheads="1"/>
          </p:cNvSpPr>
          <p:nvPr/>
        </p:nvSpPr>
        <p:spPr bwMode="auto">
          <a:xfrm>
            <a:off x="3671949" y="1868321"/>
            <a:ext cx="5230586" cy="286232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8738" lvl="2" indent="-6350" algn="l"/>
            <a:r>
              <a:rPr lang="en-US" sz="2400" b="1" dirty="0" smtClean="0">
                <a:solidFill>
                  <a:srgbClr val="FF0000"/>
                </a:solidFill>
              </a:rPr>
              <a:t>Click to edit </a:t>
            </a:r>
            <a:r>
              <a:rPr lang="en-US" sz="2400" b="1" dirty="0" smtClean="0"/>
              <a:t>to type your </a:t>
            </a:r>
            <a:r>
              <a:rPr lang="en-US" sz="2400" b="1" dirty="0" smtClean="0">
                <a:solidFill>
                  <a:srgbClr val="FF0000"/>
                </a:solidFill>
              </a:rPr>
              <a:t>RESEARCH QUESTION</a:t>
            </a:r>
            <a:r>
              <a:rPr lang="en-US" sz="2400" b="1" dirty="0" smtClean="0"/>
              <a:t>. </a:t>
            </a:r>
            <a:r>
              <a:rPr lang="en-US" sz="3600" b="1" dirty="0" smtClean="0">
                <a:solidFill>
                  <a:schemeClr val="accent1"/>
                </a:solidFill>
              </a:rPr>
              <a:t>Example=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How does mining 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in </a:t>
            </a:r>
            <a:r>
              <a:rPr lang="en-US" sz="3200" b="1" dirty="0">
                <a:solidFill>
                  <a:schemeClr val="accent1"/>
                </a:solidFill>
                <a:latin typeface="+mn-lt"/>
              </a:rPr>
              <a:t>the Amazon basin 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affect the  </a:t>
            </a:r>
            <a:r>
              <a:rPr lang="en-US" sz="3200" b="1" dirty="0">
                <a:solidFill>
                  <a:schemeClr val="accent1"/>
                </a:solidFill>
                <a:latin typeface="+mn-lt"/>
              </a:rPr>
              <a:t>forest and 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its indigenous cultures?</a:t>
            </a:r>
            <a:endParaRPr lang="en-US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1574" y="2057400"/>
            <a:ext cx="1498825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72325" y="6068437"/>
            <a:ext cx="1933575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dirty="0"/>
              <a:t>Created &amp; Updated by Lynn Murray February 2016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1295400"/>
            <a:ext cx="838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5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5800" cy="1219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 smtClean="0">
                <a:solidFill>
                  <a:schemeClr val="tx1"/>
                </a:solidFill>
              </a:rPr>
              <a:t>Click on Notecards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: </a:t>
            </a:r>
            <a:r>
              <a:rPr lang="en-US" sz="2800" dirty="0" smtClean="0">
                <a:solidFill>
                  <a:schemeClr val="tx1"/>
                </a:solidFill>
              </a:rPr>
              <a:t>Create an </a:t>
            </a:r>
            <a:r>
              <a:rPr lang="en-US" sz="2800" dirty="0" smtClean="0">
                <a:solidFill>
                  <a:srgbClr val="FF0000"/>
                </a:solidFill>
              </a:rPr>
              <a:t>outline</a:t>
            </a:r>
            <a:r>
              <a:rPr lang="en-US" sz="2800" dirty="0" smtClean="0">
                <a:solidFill>
                  <a:schemeClr val="tx1"/>
                </a:solidFill>
              </a:rPr>
              <a:t> about your topic.  </a:t>
            </a:r>
          </a:p>
        </p:txBody>
      </p:sp>
      <p:sp>
        <p:nvSpPr>
          <p:cNvPr id="98306" name="Footer Placeholder 3"/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mtClean="0"/>
              <a:t>Lynn Murray. Capstone 2017. Please do not share without permission.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569" y="2057400"/>
            <a:ext cx="9292569" cy="2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1000" y="1752600"/>
            <a:ext cx="1828800" cy="914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5400" y="1066800"/>
            <a:ext cx="1981200" cy="1828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92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Lynn Murray. Capstone 2017. Please do not share without permission.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1F6E-080D-4BC0-8A81-345C356A4C7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9100" y="152400"/>
            <a:ext cx="83058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/>
                <a:latin typeface="+mn-lt"/>
              </a:rPr>
              <a:t>Split </a:t>
            </a:r>
            <a:r>
              <a:rPr lang="en-US" sz="2800" dirty="0" smtClean="0">
                <a:effectLst/>
                <a:latin typeface="+mn-lt"/>
              </a:rPr>
              <a:t>the screen so this PowerPoint is on the left and Noodletools is on the right.</a:t>
            </a:r>
            <a:endParaRPr lang="en-US" sz="2800" b="1" dirty="0">
              <a:effectLst/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5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49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Click on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New Notecard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 begin taking notes about your topic.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362200"/>
            <a:ext cx="11430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143000" y="609600"/>
            <a:ext cx="35052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248400" y="1981200"/>
            <a:ext cx="2667000" cy="43354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81800" y="2192923"/>
            <a:ext cx="18288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Sample outline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31605-A842-41FE-B703-3A68B04CC10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9459" name="Footer Placeholder 2"/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  <a:ln/>
          <a:extLst/>
        </p:spPr>
        <p:txBody>
          <a:bodyPr/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mtClean="0"/>
              <a:t>Lynn Murray. Capstone 2017. Please do not share without permission.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324600" y="2286000"/>
            <a:ext cx="2667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24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Research steps delineated: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624078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smtClean="0"/>
              <a:t>Read the </a:t>
            </a:r>
            <a:r>
              <a:rPr lang="en-US" sz="2400" b="1" dirty="0" smtClean="0">
                <a:solidFill>
                  <a:srgbClr val="FF0000"/>
                </a:solidFill>
              </a:rPr>
              <a:t>Project Guidelines </a:t>
            </a:r>
            <a:r>
              <a:rPr lang="en-US" sz="2400" dirty="0" smtClean="0"/>
              <a:t>on </a:t>
            </a:r>
            <a:r>
              <a:rPr lang="en-US" sz="2400" u="sng" dirty="0" smtClean="0"/>
              <a:t>slide six</a:t>
            </a:r>
            <a:r>
              <a:rPr lang="en-US" sz="2400" dirty="0" smtClean="0"/>
              <a:t>.</a:t>
            </a:r>
          </a:p>
          <a:p>
            <a:pPr marL="624078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smtClean="0"/>
              <a:t>Write your </a:t>
            </a:r>
            <a:r>
              <a:rPr lang="en-US" sz="2400" b="1" dirty="0" smtClean="0">
                <a:solidFill>
                  <a:srgbClr val="FF0000"/>
                </a:solidFill>
              </a:rPr>
              <a:t>thesis statement </a:t>
            </a:r>
            <a:r>
              <a:rPr lang="en-US" sz="2400" dirty="0" smtClean="0"/>
              <a:t>on </a:t>
            </a:r>
            <a:r>
              <a:rPr lang="en-US" sz="2400" u="sng" dirty="0" smtClean="0"/>
              <a:t>slide seven</a:t>
            </a:r>
            <a:r>
              <a:rPr lang="en-US" sz="2400" dirty="0" smtClean="0"/>
              <a:t>.</a:t>
            </a:r>
          </a:p>
          <a:p>
            <a:pPr marL="624078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smtClean="0"/>
              <a:t>Read the </a:t>
            </a:r>
            <a:r>
              <a:rPr lang="en-US" sz="2400" b="1" dirty="0" smtClean="0">
                <a:solidFill>
                  <a:srgbClr val="FF0000"/>
                </a:solidFill>
              </a:rPr>
              <a:t>outline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questions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 Noodletools on </a:t>
            </a:r>
            <a:r>
              <a:rPr lang="en-US" sz="2400" u="sng" dirty="0" smtClean="0"/>
              <a:t>slide eight</a:t>
            </a:r>
            <a:r>
              <a:rPr lang="en-US" sz="2400" dirty="0" smtClean="0"/>
              <a:t>.  Compare them to the questions in your packet and make changes if necessary.</a:t>
            </a:r>
          </a:p>
          <a:p>
            <a:pPr marL="624078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smtClean="0"/>
              <a:t>Read about our project </a:t>
            </a:r>
            <a:r>
              <a:rPr lang="en-US" sz="2400" b="1" dirty="0" smtClean="0">
                <a:solidFill>
                  <a:srgbClr val="FF0000"/>
                </a:solidFill>
              </a:rPr>
              <a:t>resources </a:t>
            </a:r>
            <a:r>
              <a:rPr lang="en-US" sz="2400" dirty="0" smtClean="0"/>
              <a:t>on </a:t>
            </a:r>
            <a:r>
              <a:rPr lang="en-US" sz="2400" u="sng" dirty="0" smtClean="0"/>
              <a:t>slide 9</a:t>
            </a:r>
            <a:r>
              <a:rPr lang="en-US" sz="2400" dirty="0" smtClean="0"/>
              <a:t>.  </a:t>
            </a:r>
          </a:p>
          <a:p>
            <a:pPr marL="624078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smtClean="0"/>
              <a:t>Login to </a:t>
            </a:r>
            <a:r>
              <a:rPr lang="en-US" sz="2400" b="1" dirty="0" smtClean="0">
                <a:solidFill>
                  <a:srgbClr val="FF0000"/>
                </a:solidFill>
              </a:rPr>
              <a:t>Noodletools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on </a:t>
            </a:r>
            <a:r>
              <a:rPr lang="en-US" sz="2400" u="sng" dirty="0" smtClean="0"/>
              <a:t>slide 20</a:t>
            </a:r>
            <a:r>
              <a:rPr lang="en-US" sz="2400" dirty="0" smtClean="0"/>
              <a:t> to write your </a:t>
            </a:r>
            <a:r>
              <a:rPr lang="en-US" sz="2400" b="1" dirty="0" smtClean="0"/>
              <a:t>research question, thesis statement</a:t>
            </a:r>
            <a:r>
              <a:rPr lang="en-US" sz="2400" dirty="0" smtClean="0"/>
              <a:t>, and </a:t>
            </a:r>
            <a:r>
              <a:rPr lang="en-US" sz="2400" b="1" dirty="0" smtClean="0"/>
              <a:t>outline</a:t>
            </a:r>
            <a:r>
              <a:rPr lang="en-US" sz="2400" dirty="0" smtClean="0"/>
              <a:t>. </a:t>
            </a:r>
          </a:p>
          <a:p>
            <a:pPr marL="624078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400" b="1" u="sng" dirty="0" smtClean="0">
                <a:solidFill>
                  <a:srgbClr val="FF0000"/>
                </a:solidFill>
              </a:rPr>
              <a:t>Locate and read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hard cover </a:t>
            </a:r>
            <a:r>
              <a:rPr lang="en-US" sz="2400" b="1" dirty="0" smtClean="0">
                <a:solidFill>
                  <a:srgbClr val="FF0000"/>
                </a:solidFill>
              </a:rPr>
              <a:t>book</a:t>
            </a:r>
            <a:r>
              <a:rPr lang="en-US" sz="2400" b="1" dirty="0" smtClean="0"/>
              <a:t> 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encyclopedia</a:t>
            </a:r>
            <a:r>
              <a:rPr lang="en-US" sz="2400" b="1" dirty="0" smtClean="0"/>
              <a:t> </a:t>
            </a:r>
            <a:r>
              <a:rPr lang="en-US" sz="2400" dirty="0" smtClean="0"/>
              <a:t>text about your topic.  Write book note cards about your topic on Noodletools.</a:t>
            </a:r>
          </a:p>
          <a:p>
            <a:pPr marL="624078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400" b="1" u="sng" dirty="0" smtClean="0">
                <a:solidFill>
                  <a:srgbClr val="FF0000"/>
                </a:solidFill>
              </a:rPr>
              <a:t>Locate and read</a:t>
            </a:r>
            <a:r>
              <a:rPr lang="en-US" sz="2400" b="1" dirty="0" smtClean="0">
                <a:solidFill>
                  <a:srgbClr val="FF0000"/>
                </a:solidFill>
              </a:rPr>
              <a:t> database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text about your topic from </a:t>
            </a:r>
            <a:r>
              <a:rPr lang="en-US" sz="2400" b="1" dirty="0" smtClean="0"/>
              <a:t>Newsbank </a:t>
            </a:r>
            <a:r>
              <a:rPr lang="en-US" sz="2400" dirty="0" smtClean="0"/>
              <a:t>and </a:t>
            </a:r>
            <a:r>
              <a:rPr lang="en-US" sz="2400" b="1" dirty="0" smtClean="0"/>
              <a:t>Grolier</a:t>
            </a:r>
            <a:r>
              <a:rPr lang="en-US" sz="2400" dirty="0" smtClean="0"/>
              <a:t>.  Write website note cards about your topic on Noodletools.</a:t>
            </a:r>
          </a:p>
          <a:p>
            <a:pPr marL="624078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400" b="1" dirty="0" smtClean="0">
                <a:solidFill>
                  <a:srgbClr val="FF0000"/>
                </a:solidFill>
              </a:rPr>
              <a:t>Create a presentation about your note cards</a:t>
            </a:r>
            <a:r>
              <a:rPr lang="en-US" sz="2400" dirty="0" smtClean="0"/>
              <a:t>. See the bottom of </a:t>
            </a:r>
            <a:r>
              <a:rPr lang="en-US" sz="2400" u="sng" dirty="0" smtClean="0"/>
              <a:t>slide six</a:t>
            </a:r>
            <a:r>
              <a:rPr lang="en-US" sz="2400" dirty="0" smtClean="0"/>
              <a:t> for presentation options.</a:t>
            </a:r>
          </a:p>
          <a:p>
            <a:pPr marL="624078" indent="-514350">
              <a:buFont typeface="+mj-lt"/>
              <a:buAutoNum type="alphaUcPeriod"/>
            </a:pPr>
            <a:endParaRPr lang="en-US" dirty="0" smtClean="0"/>
          </a:p>
          <a:p>
            <a:pPr marL="624078" indent="-514350">
              <a:buFont typeface="+mj-lt"/>
              <a:buAutoNum type="alphaU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7" t="10240" r="52840" b="10593"/>
          <a:stretch/>
        </p:blipFill>
        <p:spPr bwMode="auto">
          <a:xfrm>
            <a:off x="371475" y="1104900"/>
            <a:ext cx="8391525" cy="470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Lynn Murray. Capstone 2017. Please do not share without permission.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31605-A842-41FE-B703-3A68B04CC10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8631" y="1828800"/>
            <a:ext cx="3945731" cy="30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1457325"/>
            <a:ext cx="339566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accent5"/>
                </a:solidFill>
              </a:rPr>
              <a:t>What is the problem? Describe 2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0100" y="2133600"/>
            <a:ext cx="4152900" cy="12954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6762" y="1524001"/>
            <a:ext cx="3881438" cy="30479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6400" y="2438400"/>
            <a:ext cx="381000" cy="3429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4" idx="1"/>
          </p:cNvCxnSpPr>
          <p:nvPr/>
        </p:nvCxnSpPr>
        <p:spPr>
          <a:xfrm>
            <a:off x="5791200" y="2781300"/>
            <a:ext cx="457200" cy="169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48400" y="2781300"/>
            <a:ext cx="2209800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/>
                </a:solidFill>
              </a:rPr>
              <a:t>Bullets and Lists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3733800"/>
            <a:ext cx="366236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u="sng" dirty="0" smtClean="0">
                <a:solidFill>
                  <a:schemeClr val="accent4"/>
                </a:solidFill>
              </a:rPr>
              <a:t>Copy, paste</a:t>
            </a:r>
            <a:r>
              <a:rPr lang="en-US" sz="1600" b="1" dirty="0" smtClean="0">
                <a:solidFill>
                  <a:schemeClr val="accent4"/>
                </a:solidFill>
              </a:rPr>
              <a:t> and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</a:t>
            </a:r>
            <a:r>
              <a:rPr lang="en-US" sz="1600" b="1" dirty="0" smtClean="0">
                <a:solidFill>
                  <a:srgbClr val="CC00FF"/>
                </a:solidFill>
              </a:rPr>
              <a:t> </a:t>
            </a:r>
            <a:r>
              <a:rPr lang="en-US" sz="1600" b="1" dirty="0" smtClean="0">
                <a:solidFill>
                  <a:schemeClr val="accent4"/>
                </a:solidFill>
              </a:rPr>
              <a:t>text here</a:t>
            </a:r>
            <a:r>
              <a:rPr lang="en-US" sz="1600" b="1" dirty="0" smtClean="0">
                <a:solidFill>
                  <a:srgbClr val="CC00FF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4550" y="381000"/>
            <a:ext cx="56007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Note Cards </a:t>
            </a:r>
            <a:r>
              <a:rPr lang="en-US" sz="3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Website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8631" y="1457325"/>
            <a:ext cx="3831432" cy="33855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14800" y="1828800"/>
            <a:ext cx="309562" cy="30479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41971" y="3733800"/>
            <a:ext cx="901304" cy="33855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6731" y="2781300"/>
            <a:ext cx="3907631" cy="19431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962400" y="3048000"/>
            <a:ext cx="12192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15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31605-A842-41FE-B703-3A68B04CC10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61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56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7" t="10240" r="52840" b="10593"/>
          <a:stretch/>
        </p:blipFill>
        <p:spPr bwMode="auto">
          <a:xfrm>
            <a:off x="381000" y="1104900"/>
            <a:ext cx="8391525" cy="470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Lynn Murray. Capstone 2017. Please do not share without permission.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31605-A842-41FE-B703-3A68B04CC10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8631" y="1828800"/>
            <a:ext cx="3945731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1457325"/>
            <a:ext cx="339566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What is the problem? Describe 1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0100" y="2133600"/>
            <a:ext cx="4152900" cy="1295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5800" y="1828800"/>
            <a:ext cx="838200" cy="3047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6400" y="2438400"/>
            <a:ext cx="381000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91200" y="2781300"/>
            <a:ext cx="3810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48400" y="2781300"/>
            <a:ext cx="2209800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Bullets and Lists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1496" y="228600"/>
            <a:ext cx="476250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Note Cards </a:t>
            </a:r>
            <a:r>
              <a:rPr lang="en-US" sz="3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r>
              <a:rPr lang="en-US" sz="44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Book</a:t>
            </a:r>
            <a:endParaRPr lang="en-US" sz="4400" b="1" dirty="0" smtClean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2914650"/>
            <a:ext cx="876300" cy="400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Book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8631" y="1457325"/>
            <a:ext cx="3831432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14800" y="1828800"/>
            <a:ext cx="309562" cy="3047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&quot;No&quot; Symbol 22"/>
          <p:cNvSpPr/>
          <p:nvPr/>
        </p:nvSpPr>
        <p:spPr>
          <a:xfrm>
            <a:off x="1066800" y="2781300"/>
            <a:ext cx="2667000" cy="2095500"/>
          </a:xfrm>
          <a:prstGeom prst="noSmoking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2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10"/>
          <a:stretch/>
        </p:blipFill>
        <p:spPr bwMode="auto">
          <a:xfrm>
            <a:off x="304800" y="838200"/>
            <a:ext cx="86106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Lynn Murray. Capstone 2017. Please do not share without permission.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31605-A842-41FE-B703-3A68B04CC10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00200" y="381000"/>
            <a:ext cx="619125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Note Cards </a:t>
            </a:r>
            <a:r>
              <a:rPr lang="en-US" sz="3600" dirty="0" smtClean="0">
                <a:solidFill>
                  <a:schemeClr val="bg1"/>
                </a:solidFill>
                <a:sym typeface="Wingdings" panose="05000000000000000000" pitchFamily="2" charset="2"/>
              </a:rPr>
              <a:t>on Dashboard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5800" y="2438400"/>
            <a:ext cx="19812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19600" y="2743200"/>
            <a:ext cx="2895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9600" y="1828800"/>
            <a:ext cx="6096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143000" y="13716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24000" y="1371600"/>
            <a:ext cx="2286000" cy="3385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Print&gt;Export to Word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62000" y="25908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68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Split the screen so your notecard is on one side and Microsoft Word is on the other. Create your masterpiece on the right!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991600" cy="4876800"/>
          </a:xfrm>
        </p:spPr>
        <p:txBody>
          <a:bodyPr/>
          <a:lstStyle/>
          <a:p>
            <a:pPr marL="0" indent="0">
              <a:buFontTx/>
              <a:buNone/>
            </a:pPr>
            <a:endParaRPr lang="en-US" smtClean="0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Lynn Murray. Capstone 2017. Please do not share without permission.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TextBox 5"/>
          <p:cNvSpPr txBox="1">
            <a:spLocks noChangeArrowheads="1"/>
          </p:cNvSpPr>
          <p:nvPr/>
        </p:nvSpPr>
        <p:spPr bwMode="auto">
          <a:xfrm>
            <a:off x="5181600" y="3657600"/>
            <a:ext cx="3124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en-US" sz="2800" dirty="0"/>
              <a:t>Create your masterpiece based </a:t>
            </a:r>
            <a:r>
              <a:rPr lang="en-US" sz="2800" dirty="0" smtClean="0"/>
              <a:t>upon </a:t>
            </a:r>
            <a:r>
              <a:rPr lang="en-US" sz="2800" dirty="0"/>
              <a:t>your notecards here!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00377"/>
            <a:ext cx="454445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28801"/>
            <a:ext cx="457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Use the </a:t>
            </a:r>
            <a:r>
              <a:rPr lang="en-US" sz="2000" b="1" dirty="0" smtClean="0"/>
              <a:t>Paraphrase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section of your note cards to create your paper.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3400" y="2057400"/>
            <a:ext cx="762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5279" y="609600"/>
            <a:ext cx="8229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Open Word and </a:t>
            </a:r>
            <a:r>
              <a:rPr lang="en-US" b="1" dirty="0" smtClean="0"/>
              <a:t>split the screen </a:t>
            </a:r>
            <a:r>
              <a:rPr lang="en-US" dirty="0" smtClean="0"/>
              <a:t>to write your paper.  Place Noodletools on your left and Word on your right. Look at your paraphrased information on the left to write your final masterpiece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71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F7C2-0DA5-4B3A-A19A-EA574F52BF9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3900" y="381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Book Sources on Noodletools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Lynn Murray. Capstone 2017. Please do not share without permission.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81" b="56738"/>
          <a:stretch/>
        </p:blipFill>
        <p:spPr bwMode="auto">
          <a:xfrm>
            <a:off x="395673" y="1066800"/>
            <a:ext cx="8276454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965775"/>
            <a:ext cx="533400" cy="4820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673" y="1600200"/>
            <a:ext cx="1128327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2200" y="1943100"/>
            <a:ext cx="4114800" cy="495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05400" y="1066800"/>
            <a:ext cx="3048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1600200"/>
            <a:ext cx="3810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1447800"/>
            <a:ext cx="3810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55" b="14945"/>
          <a:stretch/>
        </p:blipFill>
        <p:spPr bwMode="auto">
          <a:xfrm>
            <a:off x="1295400" y="2971800"/>
            <a:ext cx="69342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67200" y="4267200"/>
            <a:ext cx="1143000" cy="990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00" y="4114800"/>
            <a:ext cx="304800" cy="152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0" y="4114800"/>
            <a:ext cx="4572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1981200"/>
            <a:ext cx="609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81400" y="1600200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Book</a:t>
            </a:r>
            <a:endParaRPr lang="en-US" b="1" dirty="0" smtClean="0"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971800" y="2362200"/>
            <a:ext cx="7620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63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2400"/>
            <a:ext cx="8183880" cy="11430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Create a Works Cited page</a:t>
            </a:r>
            <a:r>
              <a:rPr lang="en-US" dirty="0" smtClean="0"/>
              <a:t>. Copy and paste the MLA citations from your Notecards in alphabetical order to create a Works Cited page.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953000" cy="463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447800"/>
            <a:ext cx="3810000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What is a Works Cited page?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It's a listing of book and computer sources that you used for your paper or project.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Each source </a:t>
            </a:r>
            <a:r>
              <a:rPr lang="en-US" i="1" dirty="0"/>
              <a:t>(entry)</a:t>
            </a:r>
            <a:r>
              <a:rPr lang="en-US" dirty="0"/>
              <a:t> is listed and alphabetized by its MLA format.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It's </a:t>
            </a:r>
            <a:r>
              <a:rPr lang="en-US" dirty="0" smtClean="0"/>
              <a:t>the </a:t>
            </a:r>
            <a:r>
              <a:rPr lang="en-US" dirty="0"/>
              <a:t>last page of your paper and it's entitled Works Cited at the top.</a:t>
            </a:r>
          </a:p>
          <a:p>
            <a:pPr algn="l"/>
            <a:r>
              <a:rPr lang="en-US" b="1" dirty="0"/>
              <a:t>Formatting requirements of the Works Cited page</a:t>
            </a:r>
            <a:r>
              <a:rPr lang="en-US" dirty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Double spaced.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Times New Roman font.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12 sized font.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Hanging indent. The first line is not indented.  All of subsequent lines are indented, however.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1676400"/>
            <a:ext cx="2514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Sample Works Cited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Lynn Murray. Capstone 2017. Please do not share without permission.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77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554126" y="3301180"/>
            <a:ext cx="4072520" cy="365760"/>
          </a:xfrm>
        </p:spPr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Lynn Murray. Capstone 2017. Please do not share without permission.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F7C2-0DA5-4B3A-A19A-EA574F52BF9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914400"/>
            <a:ext cx="655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Good job!</a:t>
            </a:r>
          </a:p>
          <a:p>
            <a:pPr algn="ctr"/>
            <a:r>
              <a:rPr lang="en-US" sz="9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en-US" sz="96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You Rock!!!</a:t>
            </a:r>
            <a:endParaRPr lang="en-US" sz="9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5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95400"/>
            <a:ext cx="6248400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Guidelines for the Amazon Rainforest Research Project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BDBE-1175-407E-9867-CB4463B04B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56138"/>
            <a:ext cx="8839200" cy="70173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n-lt"/>
              </a:rPr>
              <a:t>Guidelines </a:t>
            </a:r>
            <a:r>
              <a:rPr lang="en-US" sz="2000" b="1" dirty="0">
                <a:latin typeface="+mn-lt"/>
              </a:rPr>
              <a:t>for </a:t>
            </a:r>
            <a:r>
              <a:rPr lang="en-US" sz="2000" b="1" dirty="0" smtClean="0">
                <a:latin typeface="+mn-lt"/>
              </a:rPr>
              <a:t>the Amazon Rainforest Project</a:t>
            </a:r>
            <a:endParaRPr lang="en-US" sz="2000" dirty="0">
              <a:latin typeface="+mn-lt"/>
            </a:endParaRPr>
          </a:p>
          <a:p>
            <a:pPr algn="l"/>
            <a:r>
              <a:rPr lang="en-US" sz="1400" b="1" u="sng" dirty="0" smtClean="0">
                <a:latin typeface="+mn-lt"/>
              </a:rPr>
              <a:t>Project topics/issues</a:t>
            </a:r>
            <a:r>
              <a:rPr lang="en-US" sz="1400" b="1" dirty="0" smtClean="0">
                <a:latin typeface="+mn-lt"/>
              </a:rPr>
              <a:t>:  </a:t>
            </a:r>
            <a:r>
              <a:rPr lang="en-US" sz="1400" dirty="0" smtClean="0">
                <a:latin typeface="+mn-lt"/>
              </a:rPr>
              <a:t>Your project </a:t>
            </a:r>
            <a:r>
              <a:rPr lang="en-US" sz="1400" dirty="0">
                <a:latin typeface="+mn-lt"/>
              </a:rPr>
              <a:t>may include but are not limited to such </a:t>
            </a:r>
            <a:r>
              <a:rPr lang="en-US" sz="1400" dirty="0" smtClean="0">
                <a:latin typeface="+mn-lt"/>
              </a:rPr>
              <a:t>issues </a:t>
            </a:r>
            <a:r>
              <a:rPr lang="en-US" sz="1400" dirty="0">
                <a:latin typeface="+mn-lt"/>
              </a:rPr>
              <a:t>as</a:t>
            </a:r>
            <a:r>
              <a:rPr lang="en-US" sz="1400" dirty="0" smtClean="0">
                <a:latin typeface="+mn-lt"/>
              </a:rPr>
              <a:t>:</a:t>
            </a:r>
          </a:p>
          <a:p>
            <a:pPr algn="l"/>
            <a:endParaRPr lang="en-US" sz="600" dirty="0" smtClean="0">
              <a:latin typeface="+mn-lt"/>
            </a:endParaRPr>
          </a:p>
          <a:p>
            <a:pPr marL="58738" lvl="1" indent="-6350" algn="l">
              <a:buFont typeface="Wingdings" pitchFamily="2" charset="2"/>
              <a:buChar char="J"/>
            </a:pP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400" b="1" dirty="0" smtClean="0">
                <a:latin typeface="+mn-lt"/>
              </a:rPr>
              <a:t>Environmental </a:t>
            </a:r>
            <a:r>
              <a:rPr lang="en-US" sz="1400" b="1" dirty="0">
                <a:latin typeface="+mn-lt"/>
              </a:rPr>
              <a:t>issues and economics:</a:t>
            </a:r>
            <a:endParaRPr lang="en-US" sz="1200" dirty="0">
              <a:latin typeface="+mn-lt"/>
            </a:endParaRPr>
          </a:p>
          <a:p>
            <a:pPr marL="58738" lvl="2" indent="-6350" algn="l"/>
            <a:r>
              <a:rPr lang="en-US" sz="1200" dirty="0">
                <a:latin typeface="+mn-lt"/>
              </a:rPr>
              <a:t>-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deforestation</a:t>
            </a:r>
            <a:r>
              <a:rPr lang="en-US" sz="1200" dirty="0">
                <a:latin typeface="+mn-lt"/>
              </a:rPr>
              <a:t> and the effect on economies in South America</a:t>
            </a:r>
          </a:p>
          <a:p>
            <a:pPr marL="58738" lvl="2" indent="-6350" algn="l"/>
            <a:r>
              <a:rPr lang="en-US" sz="1200" dirty="0">
                <a:latin typeface="+mn-lt"/>
              </a:rPr>
              <a:t>-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mining for minerals and drilling for oil </a:t>
            </a:r>
            <a:r>
              <a:rPr lang="en-US" sz="1200" dirty="0">
                <a:latin typeface="+mn-lt"/>
              </a:rPr>
              <a:t>in the Amazon basin and it’s consequences for the forest and indigenous cultures</a:t>
            </a:r>
          </a:p>
          <a:p>
            <a:pPr marL="58738" lvl="2" indent="-6350" algn="l"/>
            <a:r>
              <a:rPr lang="en-US" sz="1200" dirty="0">
                <a:latin typeface="+mn-lt"/>
              </a:rPr>
              <a:t>-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natural resources </a:t>
            </a:r>
            <a:r>
              <a:rPr lang="en-US" sz="1200" dirty="0">
                <a:latin typeface="+mn-lt"/>
              </a:rPr>
              <a:t>found in the Amazon region and their uses worldwide</a:t>
            </a:r>
          </a:p>
          <a:p>
            <a:pPr marL="58738" lvl="1" indent="-6350" algn="l"/>
            <a:r>
              <a:rPr lang="en-US" sz="1200" b="1" dirty="0">
                <a:latin typeface="+mn-lt"/>
              </a:rPr>
              <a:t> </a:t>
            </a:r>
            <a:endParaRPr lang="en-US" sz="1200" dirty="0">
              <a:latin typeface="+mn-lt"/>
            </a:endParaRPr>
          </a:p>
          <a:p>
            <a:pPr marL="58738" lvl="1" indent="-6350" algn="l">
              <a:buFont typeface="Wingdings" pitchFamily="2" charset="2"/>
              <a:buChar char="J"/>
            </a:pPr>
            <a:r>
              <a:rPr lang="en-US" sz="1200" b="1" dirty="0" smtClean="0">
                <a:latin typeface="+mn-lt"/>
              </a:rPr>
              <a:t>  </a:t>
            </a:r>
            <a:r>
              <a:rPr lang="en-US" sz="1400" b="1" dirty="0" smtClean="0">
                <a:latin typeface="+mn-lt"/>
              </a:rPr>
              <a:t>Cultural </a:t>
            </a:r>
            <a:r>
              <a:rPr lang="en-US" sz="1400" b="1" dirty="0">
                <a:latin typeface="+mn-lt"/>
              </a:rPr>
              <a:t>Issues:</a:t>
            </a:r>
            <a:endParaRPr lang="en-US" sz="1200" dirty="0">
              <a:latin typeface="+mn-lt"/>
            </a:endParaRPr>
          </a:p>
          <a:p>
            <a:pPr marL="58738" lvl="2" indent="-6350" algn="l"/>
            <a:r>
              <a:rPr lang="en-US" sz="1200" dirty="0">
                <a:latin typeface="+mn-lt"/>
              </a:rPr>
              <a:t>-research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indigenous tribes </a:t>
            </a:r>
            <a:r>
              <a:rPr lang="en-US" sz="1200" dirty="0" smtClean="0">
                <a:latin typeface="+mn-lt"/>
              </a:rPr>
              <a:t>in </a:t>
            </a:r>
            <a:r>
              <a:rPr lang="en-US" sz="1200" dirty="0">
                <a:latin typeface="+mn-lt"/>
              </a:rPr>
              <a:t>the Amazon region and create thematic maps and graphs to show how they have been affected by the destruction of their </a:t>
            </a:r>
            <a:r>
              <a:rPr lang="en-US" sz="1200" dirty="0" smtClean="0">
                <a:latin typeface="+mn-lt"/>
              </a:rPr>
              <a:t>environment</a:t>
            </a:r>
            <a:endParaRPr lang="en-US" sz="1200" dirty="0">
              <a:latin typeface="+mn-lt"/>
            </a:endParaRPr>
          </a:p>
          <a:p>
            <a:pPr marL="58738" lvl="2" indent="-6350" algn="l"/>
            <a:r>
              <a:rPr lang="en-US" sz="1200" dirty="0">
                <a:latin typeface="+mn-lt"/>
              </a:rPr>
              <a:t>-research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one indigenous tribe </a:t>
            </a:r>
            <a:r>
              <a:rPr lang="en-US" sz="1200" dirty="0">
                <a:latin typeface="+mn-lt"/>
              </a:rPr>
              <a:t>from the Amazon region and write their history, culture, and way of life in the rainforest.</a:t>
            </a:r>
          </a:p>
          <a:p>
            <a:pPr marL="58738" lvl="1" indent="-6350" algn="l"/>
            <a:r>
              <a:rPr lang="en-US" sz="1200" b="1" dirty="0">
                <a:latin typeface="+mn-lt"/>
              </a:rPr>
              <a:t> </a:t>
            </a:r>
            <a:endParaRPr lang="en-US" sz="1200" dirty="0">
              <a:latin typeface="+mn-lt"/>
            </a:endParaRPr>
          </a:p>
          <a:p>
            <a:pPr marL="58738" lvl="1" indent="-6350" algn="l">
              <a:buFont typeface="Wingdings" pitchFamily="2" charset="2"/>
              <a:buChar char="J"/>
            </a:pPr>
            <a:r>
              <a:rPr lang="en-US" sz="1200" b="1" dirty="0" smtClean="0">
                <a:latin typeface="+mn-lt"/>
              </a:rPr>
              <a:t>  </a:t>
            </a:r>
            <a:r>
              <a:rPr lang="en-US" sz="1400" b="1" dirty="0" smtClean="0">
                <a:latin typeface="+mn-lt"/>
              </a:rPr>
              <a:t>Plants </a:t>
            </a:r>
            <a:r>
              <a:rPr lang="en-US" sz="1400" b="1" dirty="0">
                <a:latin typeface="+mn-lt"/>
              </a:rPr>
              <a:t>and Animals: </a:t>
            </a:r>
            <a:endParaRPr lang="en-US" sz="1200" dirty="0">
              <a:latin typeface="+mn-lt"/>
            </a:endParaRPr>
          </a:p>
          <a:p>
            <a:pPr marL="58738" lvl="2" indent="-6350" algn="l"/>
            <a:r>
              <a:rPr lang="en-US" sz="1200" dirty="0">
                <a:latin typeface="+mn-lt"/>
              </a:rPr>
              <a:t>-what</a:t>
            </a:r>
            <a:r>
              <a:rPr lang="en-US" sz="1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plants</a:t>
            </a:r>
            <a:r>
              <a:rPr lang="en-US" sz="1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</a:rPr>
              <a:t>found in the Amazon rainforest are used for special purposes, such as medicines, ingredients for skin and hair products, etc.</a:t>
            </a:r>
          </a:p>
          <a:p>
            <a:pPr marL="58738" lvl="2" indent="-6350" algn="l"/>
            <a:r>
              <a:rPr lang="en-US" sz="1200" dirty="0">
                <a:latin typeface="+mn-lt"/>
              </a:rPr>
              <a:t>-research the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animals</a:t>
            </a:r>
            <a:r>
              <a:rPr lang="en-US" sz="1200" dirty="0">
                <a:latin typeface="+mn-lt"/>
              </a:rPr>
              <a:t> that have lost their homes due to the development of the Amazon, where do they go? What animals are endangered or close to being endangered as a result of the destruction of their habitat</a:t>
            </a:r>
            <a:r>
              <a:rPr lang="en-US" sz="1200" dirty="0" smtClean="0">
                <a:latin typeface="+mn-lt"/>
              </a:rPr>
              <a:t>.</a:t>
            </a:r>
          </a:p>
          <a:p>
            <a:pPr marL="58738" lvl="2" indent="-6350" algn="l"/>
            <a:endParaRPr lang="en-US" sz="1200" b="1" u="sng" dirty="0" smtClean="0">
              <a:latin typeface="+mn-lt"/>
            </a:endParaRPr>
          </a:p>
          <a:p>
            <a:pPr algn="l"/>
            <a:r>
              <a:rPr lang="en-US" sz="1400" b="1" u="sng" dirty="0" smtClean="0">
                <a:latin typeface="+mn-lt"/>
              </a:rPr>
              <a:t>Presentation requirements</a:t>
            </a:r>
            <a:r>
              <a:rPr lang="en-US" sz="1400" b="1" dirty="0" smtClean="0">
                <a:latin typeface="+mn-lt"/>
              </a:rPr>
              <a:t>:</a:t>
            </a:r>
            <a:endParaRPr lang="en-US" sz="1400" b="1" dirty="0">
              <a:latin typeface="+mn-lt"/>
            </a:endParaRPr>
          </a:p>
          <a:p>
            <a:pPr marL="0" lvl="1" algn="l">
              <a:buFont typeface="Wingdings" pitchFamily="2" charset="2"/>
              <a:buChar char="J"/>
            </a:pPr>
            <a:r>
              <a:rPr lang="en-US" sz="1200" dirty="0" smtClean="0">
                <a:latin typeface="+mn-lt"/>
              </a:rPr>
              <a:t>  </a:t>
            </a:r>
            <a:r>
              <a:rPr lang="en-US" sz="1400" dirty="0" smtClean="0">
                <a:latin typeface="+mn-lt"/>
              </a:rPr>
              <a:t>Each presentation must include </a:t>
            </a:r>
            <a:r>
              <a:rPr lang="en-US" sz="1400" b="1" u="sng" dirty="0" smtClean="0">
                <a:solidFill>
                  <a:srgbClr val="FF0000"/>
                </a:solidFill>
                <a:latin typeface="+mn-lt"/>
              </a:rPr>
              <a:t>ample visuals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(pictures, graphs, charts) and a separate </a:t>
            </a:r>
            <a:r>
              <a:rPr lang="en-US" sz="1400" b="1" u="sng" dirty="0" smtClean="0">
                <a:solidFill>
                  <a:srgbClr val="FF0000"/>
                </a:solidFill>
                <a:latin typeface="+mn-lt"/>
              </a:rPr>
              <a:t>Works Cited</a:t>
            </a:r>
            <a:r>
              <a:rPr lang="en-US" sz="1400" dirty="0" smtClean="0">
                <a:latin typeface="+mn-lt"/>
              </a:rPr>
              <a:t> page with correct MLA  citations.</a:t>
            </a:r>
          </a:p>
          <a:p>
            <a:pPr marL="0" lvl="1" algn="l">
              <a:buFont typeface="Wingdings" pitchFamily="2" charset="2"/>
              <a:buChar char="J"/>
            </a:pPr>
            <a:r>
              <a:rPr lang="en-US" sz="1400" dirty="0" smtClean="0">
                <a:latin typeface="+mn-lt"/>
              </a:rPr>
              <a:t>  </a:t>
            </a:r>
            <a:r>
              <a:rPr lang="en-US" sz="1400" b="1" dirty="0" smtClean="0">
                <a:latin typeface="+mn-lt"/>
              </a:rPr>
              <a:t>Presentations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options:</a:t>
            </a:r>
            <a:endParaRPr lang="en-US" sz="1400" dirty="0">
              <a:latin typeface="+mn-lt"/>
            </a:endParaRPr>
          </a:p>
          <a:p>
            <a:pPr marL="920750" lvl="1" algn="l">
              <a:buFont typeface="Wingdings" pitchFamily="2" charset="2"/>
              <a:buChar char="J"/>
            </a:pP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District-purchased </a:t>
            </a:r>
            <a:r>
              <a:rPr lang="en-US" sz="1400" b="1" dirty="0" smtClean="0">
                <a:latin typeface="+mn-lt"/>
              </a:rPr>
              <a:t>Powerpoint</a:t>
            </a:r>
            <a:endParaRPr lang="en-US" sz="1400" b="1" dirty="0" smtClean="0">
              <a:latin typeface="+mn-lt"/>
            </a:endParaRPr>
          </a:p>
          <a:p>
            <a:pPr marL="920750" lvl="2" algn="l">
              <a:buFont typeface="Wingdings" pitchFamily="2" charset="2"/>
              <a:buChar char="J"/>
            </a:pPr>
            <a:r>
              <a:rPr lang="en-US" sz="1400" b="1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District-purchased </a:t>
            </a:r>
            <a:r>
              <a:rPr lang="en-US" sz="1400" b="1" dirty="0" smtClean="0">
                <a:latin typeface="+mn-lt"/>
              </a:rPr>
              <a:t>Photostory </a:t>
            </a:r>
            <a:r>
              <a:rPr lang="en-US" sz="1400" dirty="0" smtClean="0">
                <a:latin typeface="+mn-lt"/>
              </a:rPr>
              <a:t>or</a:t>
            </a:r>
            <a:r>
              <a:rPr lang="en-US" sz="1400" b="1" dirty="0" smtClean="0">
                <a:latin typeface="+mn-lt"/>
              </a:rPr>
              <a:t> Windows Movie Maker movie</a:t>
            </a:r>
          </a:p>
          <a:p>
            <a:pPr marL="920750" lvl="2" algn="l">
              <a:buFont typeface="Wingdings" pitchFamily="2" charset="2"/>
              <a:buChar char="J"/>
            </a:pPr>
            <a:r>
              <a:rPr lang="en-US" sz="1400" b="1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District-purchased </a:t>
            </a:r>
            <a:r>
              <a:rPr lang="en-US" sz="1400" b="1" dirty="0" smtClean="0">
                <a:latin typeface="+mn-lt"/>
              </a:rPr>
              <a:t>Promethean </a:t>
            </a:r>
            <a:r>
              <a:rPr lang="en-US" sz="1400" b="1" dirty="0" smtClean="0">
                <a:latin typeface="+mn-lt"/>
              </a:rPr>
              <a:t>flipchart </a:t>
            </a:r>
            <a:endParaRPr lang="en-US" sz="1400" dirty="0" smtClean="0">
              <a:latin typeface="+mn-lt"/>
            </a:endParaRPr>
          </a:p>
          <a:p>
            <a:pPr marL="920750" lvl="2" algn="l">
              <a:buFont typeface="Wingdings" pitchFamily="2" charset="2"/>
              <a:buChar char="J"/>
            </a:pPr>
            <a:r>
              <a:rPr lang="en-US" sz="1400" b="1" u="sng" dirty="0" smtClean="0">
                <a:latin typeface="+mn-lt"/>
              </a:rPr>
              <a:t> </a:t>
            </a:r>
            <a:r>
              <a:rPr lang="en-US" sz="1400" u="sng" dirty="0" smtClean="0">
                <a:latin typeface="+mn-lt"/>
              </a:rPr>
              <a:t>District-purchased </a:t>
            </a:r>
            <a:r>
              <a:rPr lang="en-US" sz="1400" b="1" u="sng" dirty="0" smtClean="0">
                <a:latin typeface="+mn-lt"/>
              </a:rPr>
              <a:t>Scratch </a:t>
            </a:r>
            <a:r>
              <a:rPr lang="en-US" sz="1400" b="1" u="sng" dirty="0" smtClean="0">
                <a:latin typeface="+mn-lt"/>
              </a:rPr>
              <a:t>presentation </a:t>
            </a:r>
            <a:r>
              <a:rPr lang="en-US" sz="1400" u="sng" dirty="0" smtClean="0">
                <a:latin typeface="+mn-lt"/>
              </a:rPr>
              <a:t>with a separate written </a:t>
            </a:r>
            <a:r>
              <a:rPr lang="en-US" sz="1400" u="sng" dirty="0" smtClean="0">
                <a:latin typeface="+mn-lt"/>
              </a:rPr>
              <a:t>piece</a:t>
            </a:r>
          </a:p>
          <a:p>
            <a:pPr marL="920750" lvl="2" algn="l">
              <a:buFont typeface="Wingdings" pitchFamily="2" charset="2"/>
              <a:buChar char="J"/>
            </a:pPr>
            <a:r>
              <a:rPr lang="en-US" sz="1400" b="1" dirty="0" smtClean="0">
                <a:latin typeface="+mn-lt"/>
              </a:rPr>
              <a:t>  Tri-fold </a:t>
            </a:r>
            <a:r>
              <a:rPr lang="en-US" sz="1400" b="1" dirty="0">
                <a:latin typeface="+mn-lt"/>
              </a:rPr>
              <a:t>board </a:t>
            </a:r>
            <a:r>
              <a:rPr lang="en-US" sz="1400" dirty="0">
                <a:latin typeface="+mn-lt"/>
              </a:rPr>
              <a:t>with pictures, graphs and </a:t>
            </a:r>
            <a:r>
              <a:rPr lang="en-US" sz="1400" dirty="0" smtClean="0">
                <a:latin typeface="+mn-lt"/>
              </a:rPr>
              <a:t>facts and a separate written piece</a:t>
            </a:r>
            <a:endParaRPr lang="en-US" sz="1400" dirty="0">
              <a:latin typeface="+mn-lt"/>
            </a:endParaRPr>
          </a:p>
          <a:p>
            <a:pPr marL="920750" lvl="1" algn="l">
              <a:buFont typeface="Wingdings" pitchFamily="2" charset="2"/>
              <a:buChar char="J"/>
            </a:pP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 smtClean="0">
                <a:latin typeface="+mn-lt"/>
              </a:rPr>
              <a:t>Models </a:t>
            </a:r>
            <a:r>
              <a:rPr lang="en-US" sz="1400" dirty="0">
                <a:latin typeface="+mn-lt"/>
              </a:rPr>
              <a:t>or large maps </a:t>
            </a:r>
            <a:r>
              <a:rPr lang="en-US" sz="1400" dirty="0" smtClean="0">
                <a:latin typeface="+mn-lt"/>
              </a:rPr>
              <a:t>and </a:t>
            </a:r>
            <a:r>
              <a:rPr lang="en-US" sz="1400" dirty="0">
                <a:latin typeface="+mn-lt"/>
              </a:rPr>
              <a:t>a separate written piece</a:t>
            </a:r>
          </a:p>
          <a:p>
            <a:pPr marL="920750" lvl="1" algn="l">
              <a:buFont typeface="Wingdings" pitchFamily="2" charset="2"/>
              <a:buChar char="J"/>
            </a:pPr>
            <a:r>
              <a:rPr lang="en-US" sz="1400" b="1" dirty="0" smtClean="0">
                <a:latin typeface="+mn-lt"/>
              </a:rPr>
              <a:t>  Essay </a:t>
            </a:r>
            <a:r>
              <a:rPr lang="en-US" sz="1400" dirty="0">
                <a:latin typeface="+mn-lt"/>
              </a:rPr>
              <a:t>with </a:t>
            </a:r>
            <a:r>
              <a:rPr lang="en-US" sz="1400" dirty="0" smtClean="0">
                <a:latin typeface="+mn-lt"/>
              </a:rPr>
              <a:t>pictures, graphs, and charts</a:t>
            </a:r>
          </a:p>
          <a:p>
            <a:pPr marL="920750" lvl="1" algn="l">
              <a:buFont typeface="Wingdings" pitchFamily="2" charset="2"/>
              <a:buChar char="J"/>
            </a:pPr>
            <a:r>
              <a:rPr lang="en-US" sz="1400" dirty="0" smtClean="0">
                <a:latin typeface="+mn-lt"/>
              </a:rPr>
              <a:t>  </a:t>
            </a:r>
            <a:r>
              <a:rPr lang="en-US" sz="1400" b="1" dirty="0" smtClean="0">
                <a:latin typeface="+mn-lt"/>
              </a:rPr>
              <a:t>Skit </a:t>
            </a:r>
            <a:r>
              <a:rPr lang="en-US" sz="1400" dirty="0" smtClean="0">
                <a:latin typeface="+mn-lt"/>
              </a:rPr>
              <a:t>with separate written piece</a:t>
            </a:r>
          </a:p>
          <a:p>
            <a:pPr marL="920750" lvl="1" algn="l">
              <a:buFont typeface="Wingdings" pitchFamily="2" charset="2"/>
              <a:buChar char="J"/>
            </a:pPr>
            <a:r>
              <a:rPr lang="en-US" sz="1400" dirty="0" smtClean="0">
                <a:latin typeface="+mn-lt"/>
              </a:rPr>
              <a:t>  </a:t>
            </a:r>
            <a:r>
              <a:rPr lang="en-US" sz="1400" b="1" dirty="0" smtClean="0">
                <a:latin typeface="+mn-lt"/>
              </a:rPr>
              <a:t>Dance </a:t>
            </a:r>
            <a:r>
              <a:rPr lang="en-US" sz="1400" dirty="0" smtClean="0">
                <a:latin typeface="+mn-lt"/>
              </a:rPr>
              <a:t>with separate written piece</a:t>
            </a:r>
          </a:p>
          <a:p>
            <a:pPr marL="920750" lvl="1" algn="l">
              <a:buFont typeface="Wingdings" pitchFamily="2" charset="2"/>
              <a:buChar char="J"/>
            </a:pP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 smtClean="0">
                <a:latin typeface="+mn-lt"/>
              </a:rPr>
              <a:t> Talk show </a:t>
            </a:r>
            <a:r>
              <a:rPr lang="en-US" sz="1400" dirty="0" smtClean="0">
                <a:latin typeface="+mn-lt"/>
              </a:rPr>
              <a:t>with separate written piece</a:t>
            </a:r>
          </a:p>
          <a:p>
            <a:pPr marL="920750" lvl="1" algn="l">
              <a:buFont typeface="Wingdings" pitchFamily="2" charset="2"/>
              <a:buChar char="J"/>
            </a:pPr>
            <a:r>
              <a:rPr lang="en-US" sz="1400" dirty="0" smtClean="0">
                <a:latin typeface="+mn-lt"/>
              </a:rPr>
              <a:t>  </a:t>
            </a:r>
            <a:r>
              <a:rPr lang="en-US" sz="1400" b="1" dirty="0" smtClean="0">
                <a:latin typeface="+mn-lt"/>
              </a:rPr>
              <a:t>Sculpture or diorama </a:t>
            </a:r>
            <a:r>
              <a:rPr lang="en-US" sz="1400" dirty="0" smtClean="0">
                <a:latin typeface="+mn-lt"/>
              </a:rPr>
              <a:t>with separate written piece</a:t>
            </a:r>
            <a:endParaRPr lang="en-US" sz="1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0"/>
            <a:ext cx="1828800" cy="9387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 smtClean="0"/>
              <a:t>Alternate ecosystems</a:t>
            </a:r>
            <a:r>
              <a:rPr lang="en-US" sz="1100" dirty="0" smtClean="0"/>
              <a:t>:</a:t>
            </a:r>
          </a:p>
          <a:p>
            <a:pPr algn="l"/>
            <a:r>
              <a:rPr lang="en-US" sz="1100" dirty="0" smtClean="0"/>
              <a:t>-Andes Mountains</a:t>
            </a:r>
          </a:p>
          <a:p>
            <a:pPr algn="l"/>
            <a:r>
              <a:rPr lang="en-US" sz="1100" dirty="0" smtClean="0"/>
              <a:t>-Pampas</a:t>
            </a:r>
          </a:p>
          <a:p>
            <a:pPr algn="l"/>
            <a:r>
              <a:rPr lang="en-US" sz="1100" dirty="0" smtClean="0"/>
              <a:t>-Patagonia</a:t>
            </a:r>
          </a:p>
          <a:p>
            <a:pPr algn="l"/>
            <a:r>
              <a:rPr lang="en-US" sz="1100" dirty="0" smtClean="0"/>
              <a:t>-Lake Titicaca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BDBE-1175-407E-9867-CB4463B04B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Amazon Rainforest Research Requirements. TOR LMC.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5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90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/>
              </a:rPr>
              <a:t>Write a complete thesis statement.</a:t>
            </a:r>
            <a:br>
              <a:rPr lang="en-US" sz="2800" b="1" dirty="0" smtClean="0">
                <a:solidFill>
                  <a:schemeClr val="tx1"/>
                </a:solidFill>
                <a:effectLst/>
              </a:rPr>
            </a:br>
            <a:r>
              <a:rPr lang="en-US" sz="2800" b="1" dirty="0" smtClean="0">
                <a:solidFill>
                  <a:schemeClr val="tx1"/>
                </a:solidFill>
                <a:effectLst/>
              </a:rPr>
              <a:t>Thesis statement: topic, impact and resolution</a:t>
            </a:r>
            <a:endParaRPr lang="en-US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7600" y="1143000"/>
            <a:ext cx="5029200" cy="4525963"/>
          </a:xfrm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en-US" sz="2400" b="1" u="sng" dirty="0" smtClean="0"/>
              <a:t>Topic</a:t>
            </a:r>
            <a:r>
              <a:rPr lang="en-US" sz="2400" dirty="0" smtClean="0"/>
              <a:t>:</a:t>
            </a:r>
          </a:p>
          <a:p>
            <a:r>
              <a:rPr lang="en-US" sz="2400" b="1" u="sng" dirty="0" smtClean="0"/>
              <a:t>Impact</a:t>
            </a:r>
            <a:r>
              <a:rPr lang="en-US" sz="2400" dirty="0" smtClean="0"/>
              <a:t>:</a:t>
            </a:r>
          </a:p>
          <a:p>
            <a:r>
              <a:rPr lang="en-US" sz="2400" b="1" u="sng" dirty="0" smtClean="0"/>
              <a:t>Resolution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n-US" sz="2400" b="1" u="sng" dirty="0" smtClean="0"/>
              <a:t>Thesis statement</a:t>
            </a:r>
            <a:r>
              <a:rPr lang="en-US" sz="2400" dirty="0" smtClean="0"/>
              <a:t>: </a:t>
            </a:r>
          </a:p>
          <a:p>
            <a:pPr>
              <a:buNone/>
            </a:pPr>
            <a:r>
              <a:rPr lang="en-US" sz="2800" dirty="0" smtClean="0"/>
              <a:t>  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60FB383-725B-4206-AFF7-328328D90CA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143001"/>
            <a:ext cx="3352800" cy="4832092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200" b="1" i="1" dirty="0" smtClean="0">
                <a:solidFill>
                  <a:srgbClr val="FF0000"/>
                </a:solidFill>
              </a:rPr>
              <a:t>Sample:</a:t>
            </a:r>
          </a:p>
          <a:p>
            <a:pPr algn="l"/>
            <a:r>
              <a:rPr lang="en-US" sz="2200" b="1" i="1" u="sng" dirty="0" smtClean="0"/>
              <a:t>Topic</a:t>
            </a:r>
            <a:r>
              <a:rPr lang="en-US" sz="2200" i="1" dirty="0" smtClean="0"/>
              <a:t>: Mining for minerals</a:t>
            </a:r>
          </a:p>
          <a:p>
            <a:pPr algn="l"/>
            <a:r>
              <a:rPr lang="en-US" sz="2200" b="1" i="1" u="sng" dirty="0" smtClean="0"/>
              <a:t>Impact</a:t>
            </a:r>
            <a:r>
              <a:rPr lang="en-US" sz="2200" i="1" dirty="0" smtClean="0"/>
              <a:t>: Negative impact on native communities of the Amazon Rainforest</a:t>
            </a:r>
          </a:p>
          <a:p>
            <a:pPr algn="l"/>
            <a:r>
              <a:rPr lang="en-US" sz="2200" b="1" i="1" u="sng" dirty="0" smtClean="0"/>
              <a:t>Resolution</a:t>
            </a:r>
            <a:r>
              <a:rPr lang="en-US" sz="2200" i="1" dirty="0" smtClean="0"/>
              <a:t>: Possible solutions</a:t>
            </a:r>
          </a:p>
          <a:p>
            <a:pPr algn="l"/>
            <a:r>
              <a:rPr lang="en-US" sz="2200" b="1" i="1" u="sng" dirty="0" smtClean="0"/>
              <a:t>Thesis</a:t>
            </a:r>
            <a:r>
              <a:rPr lang="en-US" sz="2200" i="1" dirty="0" smtClean="0"/>
              <a:t>: </a:t>
            </a:r>
            <a:r>
              <a:rPr lang="en-US" sz="2200" i="1" dirty="0" smtClean="0"/>
              <a:t>Mining has had a </a:t>
            </a:r>
            <a:r>
              <a:rPr lang="en-US" sz="2200" i="1" dirty="0" smtClean="0"/>
              <a:t>negative impact on the native communities of the Amazon Rainforest yet there </a:t>
            </a:r>
            <a:r>
              <a:rPr lang="en-US" sz="2200" i="1" dirty="0" smtClean="0"/>
              <a:t>are solutions </a:t>
            </a:r>
            <a:r>
              <a:rPr lang="en-US" sz="2200" i="1" dirty="0" smtClean="0"/>
              <a:t>that may help.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Amazon Rainforest Research Requirements. TOR LMC. 2017.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/>
              </a:rPr>
              <a:t>Outline Q</a:t>
            </a:r>
            <a:r>
              <a:rPr lang="en-US" sz="2400" b="1" dirty="0" smtClean="0">
                <a:solidFill>
                  <a:schemeClr val="tx1"/>
                </a:solidFill>
                <a:effectLst/>
              </a:rPr>
              <a:t>uestions for Noodletools : Compare these questions to your own and add/delete questions if applicable.</a:t>
            </a:r>
            <a:endParaRPr lang="en-US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86800" cy="56388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I. </a:t>
            </a:r>
            <a:r>
              <a:rPr lang="en-US" sz="2000" b="1" dirty="0" smtClean="0">
                <a:solidFill>
                  <a:srgbClr val="FF0000"/>
                </a:solidFill>
              </a:rPr>
              <a:t>Topic=Amazon Rainforest (mining, animals, deforestation, etc.)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850392" lvl="1" indent="-457200">
              <a:buFont typeface="+mj-lt"/>
              <a:buAutoNum type="alphaUcPeriod"/>
            </a:pPr>
            <a:r>
              <a:rPr lang="en-US" sz="2000" dirty="0" smtClean="0"/>
              <a:t>What is your topic? Describe it.</a:t>
            </a:r>
          </a:p>
          <a:p>
            <a:pPr marL="850392" lvl="1" indent="-457200">
              <a:buFont typeface="+mj-lt"/>
              <a:buAutoNum type="alphaUcPeriod"/>
            </a:pPr>
            <a:r>
              <a:rPr lang="en-US" sz="2000" dirty="0" smtClean="0"/>
              <a:t>Where is the topic taking place within the Amazon Rainforest?</a:t>
            </a:r>
          </a:p>
          <a:p>
            <a:pPr marL="850392" lvl="1" indent="-457200">
              <a:buFont typeface="+mj-lt"/>
              <a:buAutoNum type="alphaUcPeriod"/>
            </a:pPr>
            <a:r>
              <a:rPr lang="en-US" sz="2000" dirty="0" smtClean="0"/>
              <a:t>What groups of people are involved with your topic? </a:t>
            </a:r>
          </a:p>
          <a:p>
            <a:pPr marL="850392" lvl="1" indent="-457200">
              <a:buFont typeface="+mj-lt"/>
              <a:buAutoNum type="alphaUcPeriod"/>
            </a:pPr>
            <a:r>
              <a:rPr lang="en-US" sz="2000" dirty="0" smtClean="0"/>
              <a:t>How long has the problem been taking place?</a:t>
            </a:r>
          </a:p>
          <a:p>
            <a:pPr>
              <a:buNone/>
            </a:pPr>
            <a:r>
              <a:rPr lang="en-US" sz="2000" b="1" dirty="0" smtClean="0"/>
              <a:t>II. Impact</a:t>
            </a:r>
            <a:endParaRPr lang="en-US" sz="2000" dirty="0" smtClean="0"/>
          </a:p>
          <a:p>
            <a:pPr marL="850392" lvl="1" indent="-457200">
              <a:buFont typeface="+mj-lt"/>
              <a:buAutoNum type="alphaUcPeriod"/>
            </a:pPr>
            <a:r>
              <a:rPr lang="en-US" sz="2000" dirty="0" smtClean="0"/>
              <a:t>What impact has your topic had on the rainforest?  OR  How has your topic been affected by deforestation?</a:t>
            </a:r>
          </a:p>
          <a:p>
            <a:pPr marL="850392" lvl="1" indent="-457200">
              <a:buFont typeface="+mj-lt"/>
              <a:buAutoNum type="alphaUcPeriod"/>
            </a:pPr>
            <a:r>
              <a:rPr lang="en-US" sz="2000" dirty="0" smtClean="0"/>
              <a:t>What changes have occurred because of your topic?</a:t>
            </a:r>
          </a:p>
          <a:p>
            <a:pPr marL="850392" lvl="1" indent="-457200">
              <a:buFont typeface="+mj-lt"/>
              <a:buAutoNum type="alphaUcPeriod"/>
            </a:pPr>
            <a:r>
              <a:rPr lang="en-US" sz="2000" dirty="0" smtClean="0"/>
              <a:t>Who (group</a:t>
            </a:r>
            <a:r>
              <a:rPr lang="en-US" sz="2000" i="1" dirty="0" smtClean="0"/>
              <a:t>s</a:t>
            </a:r>
            <a:r>
              <a:rPr lang="en-US" sz="2000" dirty="0" smtClean="0"/>
              <a:t>) is responsible for your problem continuing to exist?</a:t>
            </a:r>
          </a:p>
          <a:p>
            <a:pPr>
              <a:buNone/>
            </a:pPr>
            <a:r>
              <a:rPr lang="en-US" sz="2000" b="1" dirty="0" smtClean="0"/>
              <a:t>III. Resolution and Reflection</a:t>
            </a:r>
            <a:endParaRPr lang="en-US" sz="2000" dirty="0" smtClean="0"/>
          </a:p>
          <a:p>
            <a:pPr marL="850392" lvl="1" indent="-457200">
              <a:buAutoNum type="alphaUcPeriod"/>
            </a:pPr>
            <a:r>
              <a:rPr lang="en-US" sz="2000" dirty="0" smtClean="0"/>
              <a:t>What can be done to help solve the current situation? Include two or three possible solutions.</a:t>
            </a:r>
          </a:p>
          <a:p>
            <a:pPr marL="850392" lvl="1" indent="-457200">
              <a:buAutoNum type="alphaUcPeriod"/>
            </a:pPr>
            <a:r>
              <a:rPr lang="en-US" sz="2000" dirty="0" smtClean="0"/>
              <a:t>Which of the possible solutions do you think will be most successful and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60FB383-725B-4206-AFF7-328328D90CA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24800" y="914400"/>
            <a:ext cx="838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Slide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715962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000" u="sng" dirty="0" smtClean="0">
                <a:solidFill>
                  <a:schemeClr val="tx1"/>
                </a:solidFill>
                <a:effectLst/>
              </a:rPr>
            </a:br>
            <a:r>
              <a:rPr lang="en-US" sz="4400" dirty="0" smtClean="0">
                <a:solidFill>
                  <a:schemeClr val="tx1"/>
                </a:solidFill>
                <a:effectLst/>
              </a:rPr>
              <a:t> Amazon Project Resources </a:t>
            </a:r>
            <a:r>
              <a:rPr lang="en-US" sz="4400" dirty="0" smtClean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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0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800" dirty="0" smtClean="0"/>
              <a:t>Tax-purchased </a:t>
            </a:r>
            <a:r>
              <a:rPr lang="en-US" sz="2800" b="1" dirty="0" smtClean="0">
                <a:solidFill>
                  <a:srgbClr val="FF0000"/>
                </a:solidFill>
              </a:rPr>
              <a:t>hard cover books on reserve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encyclopedias</a:t>
            </a:r>
            <a:r>
              <a:rPr lang="en-US" sz="2800" b="1" dirty="0" smtClean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800" dirty="0" smtClean="0"/>
              <a:t>Tax-purchased </a:t>
            </a:r>
            <a:r>
              <a:rPr lang="en-US" sz="2800" b="1" dirty="0" smtClean="0">
                <a:solidFill>
                  <a:srgbClr val="FF0000"/>
                </a:solidFill>
              </a:rPr>
              <a:t>database</a:t>
            </a:r>
            <a:r>
              <a:rPr lang="en-US" sz="2800" dirty="0" smtClean="0"/>
              <a:t> text:</a:t>
            </a:r>
          </a:p>
          <a:p>
            <a:pPr marL="914400" lvl="5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Newsbank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b="1" u="sng" dirty="0" smtClean="0">
              <a:solidFill>
                <a:srgbClr val="FF0000"/>
              </a:solidFill>
            </a:endParaRPr>
          </a:p>
          <a:p>
            <a:pPr marL="914400" lvl="5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Grolier</a:t>
            </a:r>
          </a:p>
          <a:p>
            <a:pPr marL="914400" lvl="5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Bigchalk &amp; Elibrary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/>
              <a:t>Approved free websites: Use these </a:t>
            </a:r>
            <a:r>
              <a:rPr lang="en-US" sz="2000" b="1" dirty="0" smtClean="0"/>
              <a:t>AFTER</a:t>
            </a:r>
            <a:r>
              <a:rPr lang="en-US" sz="2000" dirty="0" smtClean="0"/>
              <a:t> you’ve used the sources above.</a:t>
            </a:r>
          </a:p>
          <a:p>
            <a:pPr marL="512064" lvl="4" indent="0">
              <a:buNone/>
            </a:pPr>
            <a:r>
              <a:rPr lang="en-US" sz="1200" b="1" dirty="0" smtClean="0"/>
              <a:t>World Wildlife Fund: Amazon Threats</a:t>
            </a:r>
            <a:endParaRPr lang="en-US" sz="1200" dirty="0" smtClean="0"/>
          </a:p>
          <a:p>
            <a:pPr marL="512064" lvl="4" indent="0">
              <a:buNone/>
            </a:pPr>
            <a:r>
              <a:rPr lang="en-US" sz="1200" u="sng" dirty="0" smtClean="0">
                <a:hlinkClick r:id="rId2"/>
              </a:rPr>
              <a:t>http://wwf.panda.org/what_we_do/where_we_work/amazon/about_the_amazon/ecosystems_amazon/rainforests/index.cfm</a:t>
            </a:r>
            <a:endParaRPr lang="en-US" sz="1200" dirty="0" smtClean="0"/>
          </a:p>
          <a:p>
            <a:pPr marL="512064" lvl="4" indent="0">
              <a:buNone/>
            </a:pPr>
            <a:r>
              <a:rPr lang="en-US" sz="1200" b="1" dirty="0" smtClean="0"/>
              <a:t>Mongabay: Amazon Rainforest background information</a:t>
            </a:r>
            <a:endParaRPr lang="en-US" sz="1200" dirty="0" smtClean="0"/>
          </a:p>
          <a:p>
            <a:pPr marL="512064" lvl="4" indent="0">
              <a:buNone/>
            </a:pPr>
            <a:r>
              <a:rPr lang="en-US" sz="1200" u="sng" dirty="0" smtClean="0">
                <a:hlinkClick r:id="rId3"/>
              </a:rPr>
              <a:t>http://rainforests.mongabay.com/amazon/</a:t>
            </a:r>
            <a:endParaRPr lang="en-US" sz="1200" dirty="0" smtClean="0"/>
          </a:p>
          <a:p>
            <a:pPr marL="512064" lvl="4" indent="0">
              <a:buNone/>
            </a:pPr>
            <a:r>
              <a:rPr lang="en-US" sz="1200" b="1" dirty="0" smtClean="0"/>
              <a:t>The Nature Conservancy: Latin America Page</a:t>
            </a:r>
            <a:endParaRPr lang="en-US" sz="1200" dirty="0" smtClean="0"/>
          </a:p>
          <a:p>
            <a:pPr marL="512064" lvl="4" indent="0">
              <a:buNone/>
            </a:pPr>
            <a:r>
              <a:rPr lang="en-US" sz="1200" dirty="0" smtClean="0"/>
              <a:t>Good for identifying alternative ecosystems in Latin America that are under threat.</a:t>
            </a:r>
          </a:p>
          <a:p>
            <a:pPr marL="512064" lvl="4" indent="0">
              <a:buNone/>
            </a:pPr>
            <a:r>
              <a:rPr lang="en-US" sz="1200" u="sng" dirty="0" smtClean="0">
                <a:hlinkClick r:id="rId4"/>
              </a:rPr>
              <a:t>https://www.nature.org/ourinitiatives/regions/latinamerica/index.htm</a:t>
            </a:r>
            <a:endParaRPr lang="en-US" sz="1200" dirty="0" smtClean="0"/>
          </a:p>
          <a:p>
            <a:pPr marL="512064" lvl="4" indent="0">
              <a:buNone/>
            </a:pPr>
            <a:r>
              <a:rPr lang="en-US" sz="1200" b="1" dirty="0" smtClean="0"/>
              <a:t>IWGIA: International Work Group for Indigenous Affairs</a:t>
            </a:r>
            <a:endParaRPr lang="en-US" sz="1200" dirty="0" smtClean="0"/>
          </a:p>
          <a:p>
            <a:pPr marL="512064" lvl="4" indent="0">
              <a:buNone/>
            </a:pPr>
            <a:r>
              <a:rPr lang="en-US" sz="1200" dirty="0" smtClean="0"/>
              <a:t>Good for identifying indigenous groups throughout Latin America and threats to their survival.</a:t>
            </a:r>
          </a:p>
          <a:p>
            <a:pPr marL="512064" lvl="4" indent="0">
              <a:buNone/>
            </a:pPr>
            <a:r>
              <a:rPr lang="en-US" sz="1200" u="sng" dirty="0" smtClean="0">
                <a:hlinkClick r:id="rId5"/>
              </a:rPr>
              <a:t>http://www.iwgia.org/regions/latin-america/indigenous-peoples-in-latin-america</a:t>
            </a:r>
            <a:endParaRPr lang="en-US" sz="1200" dirty="0" smtClean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60A-469D-4B15-907B-43D23DD505B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FFFF00"/>
        </a:solidFill>
      </a:spPr>
      <a:bodyPr wrap="square" rtlCol="0">
        <a:spAutoFit/>
      </a:bodyPr>
      <a:lstStyle>
        <a:defPPr>
          <a:defRPr b="1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15297</TotalTime>
  <Words>1640</Words>
  <Application>Microsoft Office PowerPoint</Application>
  <PresentationFormat>On-screen Show (4:3)</PresentationFormat>
  <Paragraphs>273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Concourse</vt:lpstr>
      <vt:lpstr> Amazon Rainforest  Research Requirements  &amp; Intro to Noodletools 2017   </vt:lpstr>
      <vt:lpstr>What’s the “big picture”?</vt:lpstr>
      <vt:lpstr>Slide 3</vt:lpstr>
      <vt:lpstr>Research steps delineated:</vt:lpstr>
      <vt:lpstr>Slide 5</vt:lpstr>
      <vt:lpstr>Slide 6</vt:lpstr>
      <vt:lpstr>Write a complete thesis statement. Thesis statement: topic, impact and resolution</vt:lpstr>
      <vt:lpstr>Outline Questions for Noodletools : Compare these questions to your own and add/delete questions if applicable.</vt:lpstr>
      <vt:lpstr>  Amazon Project Resources 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Split Screen Note-taking = Locate Database text: Bigchalk  Students Locate + Read + Annotate + Organize + Cite + Write  about district-purchased nonfiction text.</vt:lpstr>
      <vt:lpstr>Slide 19</vt:lpstr>
      <vt:lpstr>Split Screen Note-taking = Locate Database text: Bigchalk  Students Locate + Read + Annotate + Organize + Cite + Write  about district-purchased nonfiction text. Bigchalk &amp; ELibrary</vt:lpstr>
      <vt:lpstr>Slide 21</vt:lpstr>
      <vt:lpstr>Slide 22</vt:lpstr>
      <vt:lpstr>Slide 23</vt:lpstr>
      <vt:lpstr>Slide 24</vt:lpstr>
      <vt:lpstr>Slide 25</vt:lpstr>
      <vt:lpstr> Newsbank is AWESOME!!! </vt:lpstr>
      <vt:lpstr>  Newsbank is AWESOME!!!  </vt:lpstr>
      <vt:lpstr>  Newsbank is AWESOME!!!  </vt:lpstr>
      <vt:lpstr>  Newsbank is AWESOME!!! </vt:lpstr>
      <vt:lpstr>Slide 30</vt:lpstr>
      <vt:lpstr>Slide 31</vt:lpstr>
      <vt:lpstr>Slide 32</vt:lpstr>
      <vt:lpstr>Slide 33</vt:lpstr>
      <vt:lpstr>Slide 34</vt:lpstr>
      <vt:lpstr>Click on +New Project to begin a new research project.</vt:lpstr>
      <vt:lpstr>The Dashing Dashboard</vt:lpstr>
      <vt:lpstr>Click on Notecards: Create an outline about your topic.  </vt:lpstr>
      <vt:lpstr>Split the screen so this PowerPoint is on the left and Noodletools is on the right.</vt:lpstr>
      <vt:lpstr>Click on New Notecard to begin taking notes about your topic.</vt:lpstr>
      <vt:lpstr>Slide 40</vt:lpstr>
      <vt:lpstr>Slide 41</vt:lpstr>
      <vt:lpstr>Slide 42</vt:lpstr>
      <vt:lpstr>Slide 43</vt:lpstr>
      <vt:lpstr>Split the screen so your notecard is on one side and Microsoft Word is on the other. Create your masterpiece on the right!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Noodletools (Noodlebib)</dc:title>
  <dc:creator>newimage</dc:creator>
  <cp:lastModifiedBy>murray1</cp:lastModifiedBy>
  <cp:revision>126</cp:revision>
  <dcterms:created xsi:type="dcterms:W3CDTF">2012-09-20T14:47:06Z</dcterms:created>
  <dcterms:modified xsi:type="dcterms:W3CDTF">2017-05-23T01:40:10Z</dcterms:modified>
</cp:coreProperties>
</file>