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5" r:id="rId3"/>
    <p:sldId id="257" r:id="rId4"/>
    <p:sldId id="268" r:id="rId5"/>
    <p:sldId id="269" r:id="rId6"/>
    <p:sldId id="258" r:id="rId7"/>
    <p:sldId id="276" r:id="rId8"/>
    <p:sldId id="277" r:id="rId9"/>
    <p:sldId id="270" r:id="rId10"/>
    <p:sldId id="272" r:id="rId11"/>
    <p:sldId id="271" r:id="rId12"/>
    <p:sldId id="273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7DC4-9C07-48EF-B8E4-8B1293FC3C0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C80B-DDBB-4E51-85BD-A22B4A544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858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7DC4-9C07-48EF-B8E4-8B1293FC3C0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C80B-DDBB-4E51-85BD-A22B4A544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67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7DC4-9C07-48EF-B8E4-8B1293FC3C0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C80B-DDBB-4E51-85BD-A22B4A544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03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7DC4-9C07-48EF-B8E4-8B1293FC3C0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C80B-DDBB-4E51-85BD-A22B4A544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4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7DC4-9C07-48EF-B8E4-8B1293FC3C0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C80B-DDBB-4E51-85BD-A22B4A544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6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7DC4-9C07-48EF-B8E4-8B1293FC3C0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C80B-DDBB-4E51-85BD-A22B4A544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0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7DC4-9C07-48EF-B8E4-8B1293FC3C0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C80B-DDBB-4E51-85BD-A22B4A544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0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7DC4-9C07-48EF-B8E4-8B1293FC3C0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C80B-DDBB-4E51-85BD-A22B4A544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83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7DC4-9C07-48EF-B8E4-8B1293FC3C0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C80B-DDBB-4E51-85BD-A22B4A544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88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7DC4-9C07-48EF-B8E4-8B1293FC3C0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C80B-DDBB-4E51-85BD-A22B4A544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6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7DC4-9C07-48EF-B8E4-8B1293FC3C0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C80B-DDBB-4E51-85BD-A22B4A544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05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27DC4-9C07-48EF-B8E4-8B1293FC3C0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3C80B-DDBB-4E51-85BD-A22B4A544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39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9760A-469D-4B15-907B-43D23DD505B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Amazon Rainforest Research Requirements. TOR LMC. 2017.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722671"/>
            <a:ext cx="681990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+mn-lt"/>
              </a:rPr>
              <a:t>Noodletools 2018 </a:t>
            </a:r>
            <a:r>
              <a:rPr lang="en-US" sz="6000" b="1" dirty="0" smtClean="0">
                <a:latin typeface="+mn-lt"/>
                <a:sym typeface="Wingdings" panose="05000000000000000000" pitchFamily="2" charset="2"/>
              </a:rPr>
              <a:t></a:t>
            </a:r>
            <a:endParaRPr lang="en-US" sz="6000" b="1" dirty="0" smtClean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09700" y="2133598"/>
            <a:ext cx="5314950" cy="212365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dirty="0" smtClean="0"/>
              <a:t>How to cite:</a:t>
            </a:r>
          </a:p>
          <a:p>
            <a:pPr marL="1485900" lvl="2" indent="-571500">
              <a:buFont typeface="Courier New" panose="02070309020205020404" pitchFamily="49" charset="0"/>
              <a:buChar char="o"/>
            </a:pPr>
            <a:r>
              <a:rPr lang="en-US" sz="4400" b="1" dirty="0" smtClean="0"/>
              <a:t>books </a:t>
            </a:r>
          </a:p>
          <a:p>
            <a:pPr marL="1485900" lvl="2" indent="-571500">
              <a:buFont typeface="Courier New" panose="02070309020205020404" pitchFamily="49" charset="0"/>
              <a:buChar char="o"/>
            </a:pPr>
            <a:r>
              <a:rPr lang="en-US" sz="4400" b="1" dirty="0" smtClean="0"/>
              <a:t>encyclopedias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53533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20" y="1019174"/>
            <a:ext cx="8136379" cy="5873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80768" y="304800"/>
            <a:ext cx="6639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Noodletools Sources: </a:t>
            </a:r>
            <a:r>
              <a:rPr lang="en-US" sz="2800" dirty="0" smtClean="0">
                <a:solidFill>
                  <a:srgbClr val="0000FF"/>
                </a:solidFill>
              </a:rPr>
              <a:t>Citing Encyclopedias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91200" y="1263134"/>
            <a:ext cx="30168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49126" y="1447800"/>
            <a:ext cx="4227874" cy="5091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64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0768" y="304800"/>
            <a:ext cx="6639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Noodletools Sources: </a:t>
            </a:r>
            <a:r>
              <a:rPr lang="en-US" sz="2800" dirty="0" smtClean="0">
                <a:solidFill>
                  <a:srgbClr val="0000FF"/>
                </a:solidFill>
              </a:rPr>
              <a:t>Citing Encyclopedias</a:t>
            </a:r>
            <a:endParaRPr lang="en-US" sz="2800" dirty="0">
              <a:solidFill>
                <a:srgbClr val="0000FF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40110" y="828020"/>
            <a:ext cx="8991600" cy="5529262"/>
            <a:chOff x="140110" y="990600"/>
            <a:chExt cx="8991600" cy="5529262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110" y="990600"/>
              <a:ext cx="8991600" cy="5529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4652215" y="2203499"/>
              <a:ext cx="301686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48000" y="4038600"/>
              <a:ext cx="385549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600200" y="2133600"/>
              <a:ext cx="4724400" cy="50913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1602655" y="2809220"/>
            <a:ext cx="6017343" cy="2286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077200" y="1971020"/>
            <a:ext cx="0" cy="47345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34300" y="3751006"/>
            <a:ext cx="8382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Fill in and scroll down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53400" y="6315495"/>
            <a:ext cx="4191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60454" y="3048000"/>
            <a:ext cx="2130746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Fill in information about the article in your encyclopedia.</a:t>
            </a:r>
          </a:p>
        </p:txBody>
      </p:sp>
    </p:spTree>
    <p:extLst>
      <p:ext uri="{BB962C8B-B14F-4D97-AF65-F5344CB8AC3E}">
        <p14:creationId xmlns:p14="http://schemas.microsoft.com/office/powerpoint/2010/main" val="256443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6048" y="5568462"/>
            <a:ext cx="3833352" cy="1179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80768" y="304800"/>
            <a:ext cx="6639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Noodletools Sources: </a:t>
            </a:r>
            <a:r>
              <a:rPr lang="en-US" sz="2800" dirty="0" smtClean="0">
                <a:solidFill>
                  <a:srgbClr val="0000FF"/>
                </a:solidFill>
              </a:rPr>
              <a:t>Citing Encyclopedias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91200" y="1263134"/>
            <a:ext cx="30168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49126" y="1447800"/>
            <a:ext cx="4227874" cy="5091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57517"/>
            <a:ext cx="8235311" cy="5239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1000" y="2438400"/>
            <a:ext cx="4953000" cy="304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562600" y="2590800"/>
            <a:ext cx="1752600" cy="356740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1799" y="3601998"/>
            <a:ext cx="838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b="1" dirty="0" smtClean="0">
                <a:solidFill>
                  <a:srgbClr val="FF0000"/>
                </a:solidFill>
              </a:rPr>
              <a:t>croll down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93524" y="6163180"/>
            <a:ext cx="12192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SAVE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00600" y="6158208"/>
            <a:ext cx="762000" cy="5357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796048" y="3048000"/>
            <a:ext cx="39267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60454" y="3048000"/>
            <a:ext cx="1521146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Fill in information about your encyclopedia.</a:t>
            </a:r>
          </a:p>
        </p:txBody>
      </p:sp>
    </p:spTree>
    <p:extLst>
      <p:ext uri="{BB962C8B-B14F-4D97-AF65-F5344CB8AC3E}">
        <p14:creationId xmlns:p14="http://schemas.microsoft.com/office/powerpoint/2010/main" val="1218077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0277" y="615269"/>
            <a:ext cx="5638800" cy="95410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Noodletools: Works Cited </a:t>
            </a:r>
          </a:p>
          <a:p>
            <a:pPr algn="ctr"/>
            <a:r>
              <a:rPr lang="en-US" sz="2800" dirty="0" smtClean="0"/>
              <a:t>with </a:t>
            </a:r>
            <a:r>
              <a:rPr lang="en-US" sz="2800" dirty="0" smtClean="0">
                <a:solidFill>
                  <a:srgbClr val="FF0000"/>
                </a:solidFill>
              </a:rPr>
              <a:t>Book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0000FF"/>
                </a:solidFill>
              </a:rPr>
              <a:t>Encyclopedia</a:t>
            </a:r>
            <a:r>
              <a:rPr lang="en-US" sz="2800" dirty="0" smtClean="0"/>
              <a:t> Entry</a:t>
            </a:r>
            <a:endParaRPr lang="en-US" sz="2800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03" y="2290916"/>
            <a:ext cx="8853948" cy="251857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343400" y="2209800"/>
            <a:ext cx="6858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2703" y="3429000"/>
            <a:ext cx="4426974" cy="13804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5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9760A-469D-4B15-907B-43D23DD505B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Amazon Rainforest Research Requirements. TOR LMC. 2017.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09700" y="685800"/>
            <a:ext cx="598170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+mn-lt"/>
              </a:rPr>
              <a:t>Noodletools 2018</a:t>
            </a:r>
            <a:endParaRPr lang="en-US" sz="6000" b="1" dirty="0" smtClean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1200" y="2133597"/>
            <a:ext cx="3924300" cy="144655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dirty="0" smtClean="0"/>
              <a:t>How to cite books</a:t>
            </a:r>
          </a:p>
        </p:txBody>
      </p:sp>
    </p:spTree>
    <p:extLst>
      <p:ext uri="{BB962C8B-B14F-4D97-AF65-F5344CB8AC3E}">
        <p14:creationId xmlns:p14="http://schemas.microsoft.com/office/powerpoint/2010/main" val="40863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86813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Noodletools Sources: </a:t>
            </a:r>
            <a:r>
              <a:rPr lang="en-US" sz="2800" dirty="0" smtClean="0">
                <a:solidFill>
                  <a:srgbClr val="FF0000"/>
                </a:solidFill>
              </a:rPr>
              <a:t>Print Books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0000FF"/>
                </a:solidFill>
              </a:rPr>
              <a:t>Encyclopedias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38"/>
          <a:stretch/>
        </p:blipFill>
        <p:spPr bwMode="auto">
          <a:xfrm>
            <a:off x="457200" y="2009921"/>
            <a:ext cx="8372903" cy="2019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03526" y="2649947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3651" y="2438400"/>
            <a:ext cx="385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43400" y="2438400"/>
            <a:ext cx="11430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387644" y="2009921"/>
            <a:ext cx="641556" cy="2142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29000" y="448423"/>
            <a:ext cx="1214651" cy="15614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" y="3200400"/>
            <a:ext cx="21336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Create New Citation</a:t>
            </a:r>
          </a:p>
        </p:txBody>
      </p:sp>
    </p:spTree>
    <p:extLst>
      <p:ext uri="{BB962C8B-B14F-4D97-AF65-F5344CB8AC3E}">
        <p14:creationId xmlns:p14="http://schemas.microsoft.com/office/powerpoint/2010/main" val="3189686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68" y="1026557"/>
            <a:ext cx="7143750" cy="1781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6381" y="304800"/>
            <a:ext cx="5533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Noodletools Sources: </a:t>
            </a:r>
            <a:r>
              <a:rPr lang="en-US" sz="2800" dirty="0" smtClean="0">
                <a:solidFill>
                  <a:srgbClr val="FF0000"/>
                </a:solidFill>
              </a:rPr>
              <a:t>Citing Books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53791" y="1600200"/>
            <a:ext cx="30168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438400"/>
            <a:ext cx="385549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965" y="2971800"/>
            <a:ext cx="5063356" cy="36468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55477" y="3962400"/>
            <a:ext cx="226123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3240" y="3472934"/>
            <a:ext cx="197136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ISBN Number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24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068" y="3502531"/>
            <a:ext cx="4631531" cy="3364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186813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Noodletools Sources: </a:t>
            </a:r>
            <a:r>
              <a:rPr lang="en-US" sz="2800" dirty="0" smtClean="0">
                <a:solidFill>
                  <a:srgbClr val="FF0000"/>
                </a:solidFill>
              </a:rPr>
              <a:t>Citing Books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833"/>
          <a:stretch/>
        </p:blipFill>
        <p:spPr bwMode="auto">
          <a:xfrm>
            <a:off x="914400" y="838201"/>
            <a:ext cx="5943600" cy="26422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323033" y="6518786"/>
            <a:ext cx="685800" cy="3080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57700" y="1219200"/>
            <a:ext cx="820686" cy="308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54536" y="838201"/>
            <a:ext cx="323850" cy="38100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200" y="6019800"/>
            <a:ext cx="381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23468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64481" y="157316"/>
            <a:ext cx="6015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Noodletools Sources: </a:t>
            </a:r>
            <a:r>
              <a:rPr lang="en-US" sz="2800" dirty="0" smtClean="0">
                <a:solidFill>
                  <a:srgbClr val="FF0000"/>
                </a:solidFill>
              </a:rPr>
              <a:t>Citing Books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32528"/>
            <a:ext cx="5778199" cy="3533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09" y="4724400"/>
            <a:ext cx="8330381" cy="19706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181600" y="4114800"/>
            <a:ext cx="609600" cy="35150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6808" y="5228303"/>
            <a:ext cx="1040991" cy="35150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6808" y="5867400"/>
            <a:ext cx="3555591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76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9760A-469D-4B15-907B-43D23DD505B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Amazon Rainforest Research Requirements. TOR LMC. 2017.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09700" y="685800"/>
            <a:ext cx="598170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+mn-lt"/>
              </a:rPr>
              <a:t>Noodletools 2018</a:t>
            </a:r>
            <a:endParaRPr lang="en-US" sz="6000" b="1" dirty="0" smtClean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1200" y="2133597"/>
            <a:ext cx="4267200" cy="144655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400" b="1" dirty="0" smtClean="0"/>
              <a:t>How to cite encyclopedias</a:t>
            </a:r>
          </a:p>
        </p:txBody>
      </p:sp>
    </p:spTree>
    <p:extLst>
      <p:ext uri="{BB962C8B-B14F-4D97-AF65-F5344CB8AC3E}">
        <p14:creationId xmlns:p14="http://schemas.microsoft.com/office/powerpoint/2010/main" val="299594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86813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Noodletools Sources: </a:t>
            </a:r>
            <a:r>
              <a:rPr lang="en-US" sz="2800" dirty="0" smtClean="0">
                <a:solidFill>
                  <a:srgbClr val="FF0000"/>
                </a:solidFill>
              </a:rPr>
              <a:t>Print Books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0000FF"/>
                </a:solidFill>
              </a:rPr>
              <a:t>Encyclopedias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38"/>
          <a:stretch/>
        </p:blipFill>
        <p:spPr bwMode="auto">
          <a:xfrm>
            <a:off x="457200" y="2009921"/>
            <a:ext cx="8372903" cy="2019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03526" y="2649947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3651" y="2438400"/>
            <a:ext cx="385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43400" y="2438400"/>
            <a:ext cx="11430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387644" y="2009921"/>
            <a:ext cx="641556" cy="2142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643651" y="609600"/>
            <a:ext cx="1985749" cy="14003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" y="3200400"/>
            <a:ext cx="21336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Create New Citation</a:t>
            </a:r>
          </a:p>
        </p:txBody>
      </p:sp>
    </p:spTree>
    <p:extLst>
      <p:ext uri="{BB962C8B-B14F-4D97-AF65-F5344CB8AC3E}">
        <p14:creationId xmlns:p14="http://schemas.microsoft.com/office/powerpoint/2010/main" val="2008116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68" y="1026557"/>
            <a:ext cx="7143750" cy="1781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80768" y="304800"/>
            <a:ext cx="6639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Noodletools Sources: </a:t>
            </a:r>
            <a:r>
              <a:rPr lang="en-US" sz="2800" dirty="0" smtClean="0">
                <a:solidFill>
                  <a:srgbClr val="0000FF"/>
                </a:solidFill>
              </a:rPr>
              <a:t>Citing Encyclopedias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53791" y="1600200"/>
            <a:ext cx="30168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70273" y="2273399"/>
            <a:ext cx="385549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68538" y="2133600"/>
            <a:ext cx="1637062" cy="6741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50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rgbClr val="92D050"/>
        </a:solidFill>
      </a:spPr>
      <a:bodyPr wrap="none" rtlCol="0">
        <a:spAutoFit/>
      </a:bodyPr>
      <a:lstStyle>
        <a:defPPr>
          <a:defRPr b="1" dirty="0" smtClean="0">
            <a:solidFill>
              <a:srgbClr val="FF0000"/>
            </a:solidFill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163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Murray</dc:creator>
  <cp:lastModifiedBy>Lynn Murray</cp:lastModifiedBy>
  <cp:revision>13</cp:revision>
  <dcterms:created xsi:type="dcterms:W3CDTF">2018-05-29T12:19:04Z</dcterms:created>
  <dcterms:modified xsi:type="dcterms:W3CDTF">2018-05-29T13:56:01Z</dcterms:modified>
</cp:coreProperties>
</file>