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5" r:id="rId1"/>
  </p:sldMasterIdLst>
  <p:notesMasterIdLst>
    <p:notesMasterId r:id="rId50"/>
  </p:notesMasterIdLst>
  <p:sldIdLst>
    <p:sldId id="256" r:id="rId2"/>
    <p:sldId id="322" r:id="rId3"/>
    <p:sldId id="323" r:id="rId4"/>
    <p:sldId id="309" r:id="rId5"/>
    <p:sldId id="374" r:id="rId6"/>
    <p:sldId id="381" r:id="rId7"/>
    <p:sldId id="375" r:id="rId8"/>
    <p:sldId id="376" r:id="rId9"/>
    <p:sldId id="378" r:id="rId10"/>
    <p:sldId id="380" r:id="rId11"/>
    <p:sldId id="379" r:id="rId12"/>
    <p:sldId id="325" r:id="rId13"/>
    <p:sldId id="400" r:id="rId14"/>
    <p:sldId id="382" r:id="rId15"/>
    <p:sldId id="313" r:id="rId16"/>
    <p:sldId id="383" r:id="rId17"/>
    <p:sldId id="384" r:id="rId18"/>
    <p:sldId id="316" r:id="rId19"/>
    <p:sldId id="314" r:id="rId20"/>
    <p:sldId id="370" r:id="rId21"/>
    <p:sldId id="372" r:id="rId22"/>
    <p:sldId id="387" r:id="rId23"/>
    <p:sldId id="388" r:id="rId24"/>
    <p:sldId id="389" r:id="rId25"/>
    <p:sldId id="390" r:id="rId26"/>
    <p:sldId id="392" r:id="rId27"/>
    <p:sldId id="391" r:id="rId28"/>
    <p:sldId id="329" r:id="rId29"/>
    <p:sldId id="401" r:id="rId30"/>
    <p:sldId id="394" r:id="rId31"/>
    <p:sldId id="395" r:id="rId32"/>
    <p:sldId id="396" r:id="rId33"/>
    <p:sldId id="397" r:id="rId34"/>
    <p:sldId id="331" r:id="rId35"/>
    <p:sldId id="334" r:id="rId36"/>
    <p:sldId id="336" r:id="rId37"/>
    <p:sldId id="337" r:id="rId38"/>
    <p:sldId id="340" r:id="rId39"/>
    <p:sldId id="342" r:id="rId40"/>
    <p:sldId id="344" r:id="rId41"/>
    <p:sldId id="350" r:id="rId42"/>
    <p:sldId id="402" r:id="rId43"/>
    <p:sldId id="347" r:id="rId44"/>
    <p:sldId id="343" r:id="rId45"/>
    <p:sldId id="345" r:id="rId46"/>
    <p:sldId id="348" r:id="rId47"/>
    <p:sldId id="346" r:id="rId48"/>
    <p:sldId id="349" r:id="rId49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  <a:srgbClr val="00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0" autoAdjust="0"/>
    <p:restoredTop sz="97627" autoAdjust="0"/>
  </p:normalViewPr>
  <p:slideViewPr>
    <p:cSldViewPr>
      <p:cViewPr>
        <p:scale>
          <a:sx n="80" d="100"/>
          <a:sy n="80" d="100"/>
        </p:scale>
        <p:origin x="-2010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9E465D-6C34-4235-80B5-9EDDC698B3D0}" type="datetimeFigureOut">
              <a:rPr lang="en-US" smtClean="0"/>
              <a:pPr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D125E1A-ED78-401D-BCF3-02FD85426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5E1A-ED78-401D-BCF3-02FD85426B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33EEC6-53F8-4C47-8BAA-2EB200C89F97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9D682-A622-42B7-9E65-1B67710C69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8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B85C8-01A2-478E-8858-D0BF1AB2B846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02E06-C561-4ADB-8A90-70A7D3771A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2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D3395C-D160-459B-8EBA-EF041ED42FE9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37647-C357-47FD-A754-5379EEE4D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FE7908-E996-453E-AFFC-7C75512867EB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2BAA9D-F829-48DF-A0EC-9717573A9EDE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0CA52-C407-442B-BB4E-4E454405E2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479BBE-9BFC-4076-8EDE-026661DFA5B1}" type="datetime1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35D69-F7F6-4421-8B3C-A5EC9C9EA7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7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F52716-CE4A-47E1-8BB3-5A6D605B703A}" type="datetime1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CB72C-A673-40C8-94FD-AF2F82CE1E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0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EE41FB-C526-4249-9A9E-C2E27E1056F5}" type="datetime1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D3FEE7-F66F-4469-960D-EB865469A4C9}" type="datetime1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7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A2B801-23D2-4E8B-8155-12EBB23B51AA}" type="datetime1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5AC14-BF39-43F3-B118-F639664B61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0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ED401A-2E8D-4B7E-9AF8-5BF855F681BF}" type="datetime1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C04FC-4DFE-4EF1-B5FB-687CC258E6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8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4397D1-AC76-423D-A6B2-9768D646B469}" type="datetime1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96D229-9DC4-4432-B672-75A05F6794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7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stamfordpublicschools.org/turn-river-middle-schoo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oodletools.com/login.php?group=9804&amp;code=1860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stamfordpublicschools.org/turn-river-middle-schoo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87041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685800"/>
            <a:ext cx="7620000" cy="182721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006600"/>
                </a:solidFill>
                <a:effectLst/>
                <a:latin typeface="+mn-lt"/>
                <a:cs typeface="Arial" pitchFamily="34" charset="0"/>
              </a:rPr>
              <a:t/>
            </a:r>
            <a:br>
              <a:rPr lang="en-US" sz="4400" dirty="0" smtClean="0">
                <a:solidFill>
                  <a:srgbClr val="006600"/>
                </a:solidFill>
                <a:effectLst/>
                <a:latin typeface="+mn-lt"/>
                <a:cs typeface="Arial" pitchFamily="34" charset="0"/>
              </a:rPr>
            </a:br>
            <a:r>
              <a:rPr lang="en-US" sz="4400" b="1" dirty="0" smtClean="0">
                <a:solidFill>
                  <a:srgbClr val="0000FF"/>
                </a:solidFill>
                <a:effectLst/>
                <a:latin typeface="+mn-lt"/>
                <a:cs typeface="Arial" pitchFamily="34" charset="0"/>
              </a:rPr>
              <a:t>Veteran’s Day</a:t>
            </a:r>
            <a:br>
              <a:rPr lang="en-US" sz="4400" b="1" dirty="0" smtClean="0">
                <a:solidFill>
                  <a:srgbClr val="0000FF"/>
                </a:solidFill>
                <a:effectLst/>
                <a:latin typeface="+mn-lt"/>
                <a:cs typeface="Arial" pitchFamily="34" charset="0"/>
              </a:rPr>
            </a:br>
            <a:r>
              <a:rPr lang="en-US" sz="4400" b="1" dirty="0" smtClean="0">
                <a:solidFill>
                  <a:srgbClr val="0000FF"/>
                </a:solidFill>
                <a:effectLst/>
                <a:latin typeface="+mn-lt"/>
                <a:cs typeface="Arial" pitchFamily="34" charset="0"/>
              </a:rPr>
              <a:t>&amp; Noodletools 2018  </a:t>
            </a:r>
            <a:r>
              <a:rPr lang="en-US" sz="44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/>
            </a:r>
            <a:br>
              <a:rPr lang="en-US" sz="44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</a:br>
            <a:endParaRPr lang="en-US" sz="4400" i="1" dirty="0" smtClean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7042" name="Subtitle 2"/>
          <p:cNvSpPr>
            <a:spLocks noGrp="1"/>
          </p:cNvSpPr>
          <p:nvPr>
            <p:ph type="subTitle" idx="4294967295"/>
          </p:nvPr>
        </p:nvSpPr>
        <p:spPr>
          <a:xfrm>
            <a:off x="3368634" y="3158279"/>
            <a:ext cx="5791200" cy="15240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Marvelous Ms. Lorenz </a:t>
            </a:r>
            <a:r>
              <a:rPr lang="en-US" sz="2800" dirty="0" smtClean="0">
                <a:sym typeface="Wingdings" pitchFamily="2" charset="2"/>
              </a:rPr>
              <a:t></a:t>
            </a:r>
            <a:endParaRPr lang="en-US" sz="2400" dirty="0" smtClean="0"/>
          </a:p>
          <a:p>
            <a:r>
              <a:rPr lang="en-US" sz="2400" b="1" dirty="0" smtClean="0"/>
              <a:t>Presentation created by Lynn Murray</a:t>
            </a:r>
          </a:p>
          <a:p>
            <a:r>
              <a:rPr lang="en-US" sz="2400" b="1" dirty="0" smtClean="0"/>
              <a:t>October 2018 </a:t>
            </a:r>
            <a:r>
              <a:rPr lang="en-US" sz="1600" b="1" dirty="0" smtClean="0">
                <a:solidFill>
                  <a:srgbClr val="FF0000"/>
                </a:solidFill>
              </a:rPr>
              <a:t>5 2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279903" cy="189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878" y="256930"/>
            <a:ext cx="902824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667000" y="206460"/>
            <a:ext cx="5791200" cy="3404175"/>
            <a:chOff x="2514600" y="914400"/>
            <a:chExt cx="5791200" cy="3404175"/>
          </a:xfrm>
        </p:grpSpPr>
        <p:sp>
          <p:nvSpPr>
            <p:cNvPr id="13" name="TextBox 12"/>
            <p:cNvSpPr txBox="1"/>
            <p:nvPr/>
          </p:nvSpPr>
          <p:spPr>
            <a:xfrm>
              <a:off x="2514600" y="914400"/>
              <a:ext cx="4648200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+mn-lt"/>
                </a:rPr>
                <a:t>Noodletools Website Note Card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553200" y="3733800"/>
              <a:ext cx="175260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+mn-lt"/>
                </a:rPr>
                <a:t>ANSWER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76600" y="1524000"/>
              <a:ext cx="198120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+mn-lt"/>
                </a:rPr>
                <a:t>QUESTION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91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75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1200" y="1752600"/>
            <a:ext cx="5105400" cy="14465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+mn-lt"/>
              </a:rPr>
              <a:t>Newsbank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1538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hlinkClick r:id="rId2"/>
              </a:rPr>
              <a:t>Destiny</a:t>
            </a:r>
            <a:r>
              <a:rPr lang="en-US" sz="3600" b="1" dirty="0" smtClean="0">
                <a:solidFill>
                  <a:srgbClr val="0000FF"/>
                </a:solidFill>
              </a:rPr>
              <a:t> Book Catalog </a:t>
            </a:r>
            <a:r>
              <a:rPr lang="en-US" sz="3600" b="1" dirty="0" smtClean="0">
                <a:solidFill>
                  <a:srgbClr val="0000FF"/>
                </a:solidFill>
              </a:rPr>
              <a:t>&amp; </a:t>
            </a:r>
            <a:r>
              <a:rPr lang="en-US" sz="3600" b="1" u="sng" dirty="0" smtClean="0">
                <a:solidFill>
                  <a:srgbClr val="0000FF"/>
                </a:solidFill>
              </a:rPr>
              <a:t>Database</a:t>
            </a:r>
            <a:r>
              <a:rPr lang="en-US" sz="3600" b="1" dirty="0" smtClean="0">
                <a:solidFill>
                  <a:srgbClr val="0000FF"/>
                </a:solidFill>
              </a:rPr>
              <a:t> Access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36176"/>
            <a:ext cx="65470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98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55796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15962"/>
          </a:xfrm>
        </p:spPr>
        <p:txBody>
          <a:bodyPr>
            <a:no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000" u="sng" dirty="0" smtClean="0">
                <a:solidFill>
                  <a:schemeClr val="tx1"/>
                </a:solidFill>
                <a:effectLst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</a:rPr>
              <a:t>Newsbank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 is 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AWESOME!!!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000" dirty="0">
              <a:solidFill>
                <a:srgbClr val="FF0000"/>
              </a:solidFill>
              <a:effectLst/>
            </a:endParaRPr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3" y="1123628"/>
            <a:ext cx="8478434" cy="4610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4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Newsbank Access World News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543800" cy="569161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1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Newsbank Access World News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381278" cy="54102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15962"/>
          </a:xfrm>
        </p:spPr>
        <p:txBody>
          <a:bodyPr>
            <a:no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000" u="sng" dirty="0" smtClean="0">
                <a:solidFill>
                  <a:schemeClr val="tx1"/>
                </a:solidFill>
                <a:effectLst/>
              </a:rPr>
            </a:br>
            <a:r>
              <a:rPr lang="en-US" sz="3200" dirty="0" smtClean="0">
                <a:solidFill>
                  <a:schemeClr val="tx1"/>
                </a:solidFill>
                <a:effectLst/>
              </a:rPr>
              <a:t> Newsbank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 is 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AWESOME!!!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000" dirty="0">
              <a:solidFill>
                <a:srgbClr val="FF0000"/>
              </a:solidFill>
              <a:effectLst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0668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b="1" dirty="0" smtClean="0">
                <a:latin typeface="+mn-lt"/>
              </a:rPr>
              <a:t>C. </a:t>
            </a:r>
            <a:r>
              <a:rPr lang="en-US" dirty="0" smtClean="0">
                <a:latin typeface="+mn-lt"/>
              </a:rPr>
              <a:t>Scroll down and read through the titles and abstracts.  Click on a title that looks good.</a:t>
            </a:r>
            <a:endParaRPr lang="en-US" b="1" dirty="0" smtClean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2400" y="1828800"/>
            <a:ext cx="8747362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53000" y="2667000"/>
            <a:ext cx="2895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+mn-lt"/>
              </a:rPr>
              <a:t>Wow!!!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038600" y="2362200"/>
            <a:ext cx="8382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15962"/>
          </a:xfrm>
        </p:spPr>
        <p:txBody>
          <a:bodyPr>
            <a:noAutofit/>
          </a:bodyPr>
          <a:lstStyle/>
          <a:p>
            <a:r>
              <a:rPr lang="en-US" sz="3000" u="sng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000" u="sng" dirty="0" smtClean="0">
                <a:solidFill>
                  <a:schemeClr val="tx1"/>
                </a:solidFill>
                <a:effectLst/>
              </a:rPr>
            </a:br>
            <a:r>
              <a:rPr lang="en-US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Newsbank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 is 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AWESOME!!!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000" dirty="0">
              <a:solidFill>
                <a:srgbClr val="FF0000"/>
              </a:solidFill>
              <a:effectLst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8382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/>
            <a:r>
              <a:rPr lang="en-US" b="1" dirty="0" smtClean="0">
                <a:latin typeface="+mn-lt"/>
              </a:rPr>
              <a:t>D.  READ the article!!!!  Copy the URL, MLA citation and text about your topic.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28599" y="1828800"/>
            <a:ext cx="860821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45193" t="15385" r="24038" b="27692"/>
          <a:stretch>
            <a:fillRect/>
          </a:stretch>
        </p:blipFill>
        <p:spPr bwMode="auto">
          <a:xfrm>
            <a:off x="6400800" y="3200400"/>
            <a:ext cx="230659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638800" y="3048000"/>
            <a:ext cx="8382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77000" y="4953000"/>
            <a:ext cx="21336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04800" y="1447800"/>
            <a:ext cx="8448675" cy="5907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04800" y="2057400"/>
            <a:ext cx="762000" cy="369332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URL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38800" y="2590800"/>
            <a:ext cx="609600" cy="381000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Cite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3200" y="4495800"/>
            <a:ext cx="1524000" cy="369332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MLA Citation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800" y="2057400"/>
            <a:ext cx="5867400" cy="381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019800" y="3581400"/>
            <a:ext cx="53340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315200" y="1981200"/>
            <a:ext cx="838200" cy="2895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66800" y="4800600"/>
            <a:ext cx="33528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+mn-lt"/>
              </a:rPr>
              <a:t>Text </a:t>
            </a:r>
            <a:r>
              <a:rPr lang="en-US" sz="3600" b="1" smtClean="0">
                <a:latin typeface="+mn-lt"/>
              </a:rPr>
              <a:t>about </a:t>
            </a:r>
          </a:p>
          <a:p>
            <a:r>
              <a:rPr lang="en-US" sz="3600" b="1" smtClean="0">
                <a:latin typeface="+mn-lt"/>
              </a:rPr>
              <a:t>your </a:t>
            </a:r>
            <a:r>
              <a:rPr lang="en-US" sz="3600" b="1" dirty="0" smtClean="0">
                <a:latin typeface="+mn-lt"/>
              </a:rPr>
              <a:t>topic!!!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0" y="533400"/>
            <a:ext cx="739140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7200" b="1" dirty="0" smtClean="0"/>
              <a:t>Research Steps</a:t>
            </a:r>
            <a:endParaRPr lang="en-US" sz="7200" dirty="0"/>
          </a:p>
        </p:txBody>
      </p:sp>
      <p:pic>
        <p:nvPicPr>
          <p:cNvPr id="5" name="Picture 4" descr="good research rock sta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3138" y="1733729"/>
            <a:ext cx="6509124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0600"/>
            <a:ext cx="902824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0"/>
            <a:ext cx="8001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Copy and paste database text into the Direct Quotation box on Noodletools. Organize text onto “mini” Cornell Notes.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1676400"/>
            <a:ext cx="22098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“Mini” Cornell Notes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914400"/>
            <a:ext cx="464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Noodletools Website Note Card</a:t>
            </a:r>
          </a:p>
        </p:txBody>
      </p:sp>
    </p:spTree>
    <p:extLst>
      <p:ext uri="{BB962C8B-B14F-4D97-AF65-F5344CB8AC3E}">
        <p14:creationId xmlns:p14="http://schemas.microsoft.com/office/powerpoint/2010/main" val="31391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68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983065" cy="4620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304800"/>
            <a:ext cx="61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+mn-lt"/>
              </a:rPr>
              <a:t>Newsbank Kidspage</a:t>
            </a:r>
          </a:p>
        </p:txBody>
      </p:sp>
    </p:spTree>
    <p:extLst>
      <p:ext uri="{BB962C8B-B14F-4D97-AF65-F5344CB8AC3E}">
        <p14:creationId xmlns:p14="http://schemas.microsoft.com/office/powerpoint/2010/main" val="621753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304800"/>
            <a:ext cx="61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+mn-lt"/>
              </a:rPr>
              <a:t>Newsbank Kidspage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56815"/>
            <a:ext cx="7868749" cy="495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89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304800"/>
            <a:ext cx="61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+mn-lt"/>
              </a:rPr>
              <a:t>Newsbank Kidspage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89" y="1295400"/>
            <a:ext cx="7316222" cy="51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51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304800"/>
            <a:ext cx="61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+mn-lt"/>
              </a:rPr>
              <a:t>Newsbank Kidspage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5" y="1157406"/>
            <a:ext cx="7297169" cy="53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90600"/>
            <a:ext cx="902824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0"/>
            <a:ext cx="8001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atin typeface="+mn-lt"/>
              </a:rPr>
              <a:t>Copy and paste database text into the Direct Quotation box on Noodletools. Organize text onto “mini” Cornell Notes.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1676400"/>
            <a:ext cx="22098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“Mini” Cornell Notes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914400"/>
            <a:ext cx="4648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Noodletools Website Note Card</a:t>
            </a:r>
          </a:p>
        </p:txBody>
      </p:sp>
    </p:spTree>
    <p:extLst>
      <p:ext uri="{BB962C8B-B14F-4D97-AF65-F5344CB8AC3E}">
        <p14:creationId xmlns:p14="http://schemas.microsoft.com/office/powerpoint/2010/main" val="33614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304800"/>
            <a:ext cx="6172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+mn-lt"/>
              </a:rPr>
              <a:t>Newsbank Kidspage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" y="1056944"/>
            <a:ext cx="8345065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4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0" y="685800"/>
            <a:ext cx="43434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+mn-lt"/>
              </a:rPr>
              <a:t>Noodletools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0" y="2133600"/>
            <a:ext cx="678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/>
              <a:t>It’s a website that allows you to organize your outline, note cards, and </a:t>
            </a:r>
            <a:r>
              <a:rPr lang="en-US" sz="4000" b="1" dirty="0" smtClean="0"/>
              <a:t>Works Cited</a:t>
            </a:r>
            <a:r>
              <a:rPr lang="en-US" sz="4400" b="1" dirty="0" smtClean="0"/>
              <a:t> information online! 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" y="1905000"/>
            <a:ext cx="8991600" cy="32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7400" y="838200"/>
            <a:ext cx="54102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+mn-lt"/>
              </a:rPr>
              <a:t>Noodletools Link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5600" y="4143375"/>
            <a:ext cx="1752600" cy="4095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05400" y="1781175"/>
            <a:ext cx="1752600" cy="2362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9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609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effectLst/>
              </a:rPr>
              <a:t>Outline</a:t>
            </a:r>
            <a:r>
              <a:rPr lang="en-US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Questions for Noodletools 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effectLst/>
              </a:rPr>
              <a:t>(Slide #3)</a:t>
            </a:r>
            <a:endParaRPr lang="en-US" sz="2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460FB383-725B-4206-AFF7-328328D90C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33400"/>
            <a:ext cx="9144000" cy="6494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atin typeface="+mn-lt"/>
              </a:rPr>
              <a:t>Time Period </a:t>
            </a:r>
            <a:r>
              <a:rPr lang="en-US" sz="2400" b="1" dirty="0" smtClean="0">
                <a:latin typeface="+mn-lt"/>
              </a:rPr>
              <a:t>Questions</a:t>
            </a:r>
          </a:p>
          <a:p>
            <a:pPr algn="l"/>
            <a:r>
              <a:rPr lang="en-US" sz="2400" dirty="0" smtClean="0">
                <a:latin typeface="+mn-lt"/>
              </a:rPr>
              <a:t>What is your time period called?</a:t>
            </a:r>
          </a:p>
          <a:p>
            <a:pPr algn="l"/>
            <a:r>
              <a:rPr lang="en-US" sz="2400" dirty="0" smtClean="0">
                <a:latin typeface="+mn-lt"/>
              </a:rPr>
              <a:t>Explain some events that occurred during your time period?</a:t>
            </a:r>
          </a:p>
          <a:p>
            <a:pPr algn="l"/>
            <a:r>
              <a:rPr lang="en-US" sz="2400" dirty="0" smtClean="0">
                <a:latin typeface="+mn-lt"/>
              </a:rPr>
              <a:t>When did your time period take place?</a:t>
            </a:r>
          </a:p>
          <a:p>
            <a:pPr algn="l"/>
            <a:r>
              <a:rPr lang="en-US" sz="2400" dirty="0" smtClean="0">
                <a:latin typeface="+mn-lt"/>
              </a:rPr>
              <a:t>Why is your time period important?</a:t>
            </a:r>
          </a:p>
          <a:p>
            <a:pPr algn="l"/>
            <a:r>
              <a:rPr lang="en-US" sz="2400" b="1" dirty="0" smtClean="0">
                <a:latin typeface="+mn-lt"/>
              </a:rPr>
              <a:t>Military </a:t>
            </a:r>
            <a:r>
              <a:rPr lang="en-US" sz="2400" b="1" dirty="0" smtClean="0">
                <a:latin typeface="+mn-lt"/>
              </a:rPr>
              <a:t>Conflict Questions</a:t>
            </a:r>
          </a:p>
          <a:p>
            <a:pPr algn="l"/>
            <a:r>
              <a:rPr lang="en-US" sz="2400" dirty="0" smtClean="0">
                <a:latin typeface="+mn-lt"/>
              </a:rPr>
              <a:t>Describe what happened during the military conflict.</a:t>
            </a:r>
          </a:p>
          <a:p>
            <a:pPr algn="l"/>
            <a:r>
              <a:rPr lang="en-US" sz="2400" dirty="0" smtClean="0">
                <a:latin typeface="+mn-lt"/>
              </a:rPr>
              <a:t>Who was involved in the conflict? </a:t>
            </a:r>
            <a:r>
              <a:rPr lang="en-US" sz="2400" dirty="0" smtClean="0">
                <a:latin typeface="+mn-lt"/>
              </a:rPr>
              <a:t>Individuals </a:t>
            </a:r>
            <a:r>
              <a:rPr lang="en-US" sz="2400" dirty="0" smtClean="0">
                <a:latin typeface="+mn-lt"/>
              </a:rPr>
              <a:t>and groups</a:t>
            </a:r>
            <a:r>
              <a:rPr lang="en-US" sz="2400" dirty="0" smtClean="0">
                <a:latin typeface="+mn-lt"/>
              </a:rPr>
              <a:t>.</a:t>
            </a:r>
            <a:endParaRPr lang="en-US" sz="2400" dirty="0" smtClean="0">
              <a:latin typeface="+mn-lt"/>
            </a:endParaRPr>
          </a:p>
          <a:p>
            <a:pPr algn="l"/>
            <a:r>
              <a:rPr lang="en-US" sz="2400" dirty="0" smtClean="0">
                <a:latin typeface="+mn-lt"/>
              </a:rPr>
              <a:t>Who served?</a:t>
            </a:r>
          </a:p>
          <a:p>
            <a:pPr algn="l"/>
            <a:r>
              <a:rPr lang="en-US" sz="2400" dirty="0" smtClean="0">
                <a:latin typeface="+mn-lt"/>
              </a:rPr>
              <a:t>Who was in support of the </a:t>
            </a:r>
            <a:r>
              <a:rPr lang="en-US" sz="2400" dirty="0" smtClean="0">
                <a:latin typeface="+mn-lt"/>
              </a:rPr>
              <a:t>USs </a:t>
            </a:r>
            <a:r>
              <a:rPr lang="en-US" sz="2400" dirty="0" smtClean="0">
                <a:latin typeface="+mn-lt"/>
              </a:rPr>
              <a:t>involvement in the conflict? Who was not?</a:t>
            </a:r>
          </a:p>
          <a:p>
            <a:pPr algn="l"/>
            <a:r>
              <a:rPr lang="en-US" sz="2400" b="1" dirty="0" smtClean="0">
                <a:latin typeface="+mn-lt"/>
              </a:rPr>
              <a:t>Questions </a:t>
            </a:r>
            <a:r>
              <a:rPr lang="en-US" sz="2400" b="1" dirty="0" smtClean="0">
                <a:latin typeface="+mn-lt"/>
              </a:rPr>
              <a:t>for Veterans</a:t>
            </a:r>
          </a:p>
          <a:p>
            <a:pPr algn="l"/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What was basic training like?</a:t>
            </a:r>
          </a:p>
          <a:p>
            <a:pPr algn="l"/>
            <a:r>
              <a:rPr lang="en-US" sz="2400" dirty="0" smtClean="0">
                <a:latin typeface="+mn-lt"/>
              </a:rPr>
              <a:t>What was life like in the armed forces?</a:t>
            </a:r>
          </a:p>
          <a:p>
            <a:pPr algn="l"/>
            <a:r>
              <a:rPr lang="en-US" sz="2400" dirty="0" smtClean="0">
                <a:latin typeface="+mn-lt"/>
              </a:rPr>
              <a:t>What was life like back in the US</a:t>
            </a:r>
            <a:r>
              <a:rPr lang="en-US" sz="2400" dirty="0" smtClean="0">
                <a:latin typeface="+mn-lt"/>
              </a:rPr>
              <a:t>?</a:t>
            </a:r>
          </a:p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What is the history of your armed force?</a:t>
            </a:r>
          </a:p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What was their role in a particular war or peacetime?</a:t>
            </a:r>
            <a:endParaRPr lang="en-US" sz="2800" b="1" dirty="0" smtClean="0">
              <a:solidFill>
                <a:srgbClr val="0000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838200"/>
            <a:ext cx="7378700" cy="12017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ffectLst/>
              </a:rPr>
              <a:t>To begin copy and paste TOR’s Noodletools  subscription address…</a:t>
            </a:r>
            <a:endParaRPr lang="en-US" dirty="0">
              <a:effectLst/>
            </a:endParaRPr>
          </a:p>
        </p:txBody>
      </p:sp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825260" y="2209800"/>
            <a:ext cx="7162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400" dirty="0">
                <a:latin typeface="Franklin Gothic Book" pitchFamily="34" charset="0"/>
                <a:hlinkClick r:id="rId2"/>
              </a:rPr>
              <a:t>http://www.noodletools.com/login.php?group=9804&amp;code=1860</a:t>
            </a:r>
            <a:r>
              <a:rPr lang="en-US" sz="4400" dirty="0">
                <a:latin typeface="Franklin Gothic Boo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59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448118"/>
            <a:ext cx="68770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4114800"/>
            <a:ext cx="4267200" cy="2057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5638800"/>
            <a:ext cx="1524000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155731"/>
            <a:ext cx="25908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Register</a:t>
            </a:r>
          </a:p>
        </p:txBody>
      </p:sp>
    </p:spTree>
    <p:extLst>
      <p:ext uri="{BB962C8B-B14F-4D97-AF65-F5344CB8AC3E}">
        <p14:creationId xmlns:p14="http://schemas.microsoft.com/office/powerpoint/2010/main" val="30459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" y="1339425"/>
            <a:ext cx="8975895" cy="406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89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Lorenz Veteran's Day &amp; Noodletools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9090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3886200"/>
            <a:ext cx="2895600" cy="5334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tornoodlebib1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9400" y="4688681"/>
            <a:ext cx="1066800" cy="3405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00650" y="6263447"/>
            <a:ext cx="39433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Created &amp; Updated by Lynn Murray February </a:t>
            </a:r>
            <a:r>
              <a:rPr lang="en-US" sz="1100" dirty="0" smtClean="0"/>
              <a:t>2016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514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" y="304800"/>
            <a:ext cx="9042188" cy="544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2555356"/>
            <a:ext cx="36619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1" u="sng" dirty="0">
                <a:latin typeface="Calibri" panose="020F0502020204030204" pitchFamily="34" charset="0"/>
              </a:rPr>
              <a:t>Personal ID</a:t>
            </a:r>
            <a:r>
              <a:rPr lang="en-US" b="1" dirty="0">
                <a:latin typeface="Calibri" panose="020F0502020204030204" pitchFamily="34" charset="0"/>
              </a:rPr>
              <a:t>=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first initial, last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name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0" y="1371600"/>
            <a:ext cx="1905000" cy="228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1200" y="1981200"/>
            <a:ext cx="13716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2019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8370" y="3352800"/>
            <a:ext cx="35189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b="1" u="sng" dirty="0">
                <a:latin typeface="Calibri" panose="020F0502020204030204" pitchFamily="34" charset="0"/>
              </a:rPr>
              <a:t>Password</a:t>
            </a:r>
            <a:r>
              <a:rPr lang="en-US" b="1" dirty="0">
                <a:latin typeface="Calibri" panose="020F0502020204030204" pitchFamily="34" charset="0"/>
              </a:rPr>
              <a:t>=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computer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login number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9047" y="3722132"/>
            <a:ext cx="19812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78830224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4873" y="4343400"/>
            <a:ext cx="5715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ZZ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9046" y="4681954"/>
            <a:ext cx="1628153" cy="347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2040</a:t>
            </a:r>
          </a:p>
        </p:txBody>
      </p:sp>
    </p:spTree>
    <p:extLst>
      <p:ext uri="{BB962C8B-B14F-4D97-AF65-F5344CB8AC3E}">
        <p14:creationId xmlns:p14="http://schemas.microsoft.com/office/powerpoint/2010/main" val="175796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DBDBE-1175-407E-9867-CB4463B04B8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448118"/>
            <a:ext cx="68770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4114800"/>
            <a:ext cx="4267200" cy="2057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1000" y="5638800"/>
            <a:ext cx="1524000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6600" y="155731"/>
            <a:ext cx="25908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Register</a:t>
            </a:r>
          </a:p>
        </p:txBody>
      </p:sp>
    </p:spTree>
    <p:extLst>
      <p:ext uri="{BB962C8B-B14F-4D97-AF65-F5344CB8AC3E}">
        <p14:creationId xmlns:p14="http://schemas.microsoft.com/office/powerpoint/2010/main" val="11446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35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6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543800" cy="16002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accent2"/>
                </a:solidFill>
                <a:effectLst/>
              </a:rPr>
              <a:t>Click on </a:t>
            </a:r>
            <a:r>
              <a:rPr lang="en-US" dirty="0" smtClean="0">
                <a:solidFill>
                  <a:schemeClr val="accent2"/>
                </a:solidFill>
                <a:effectLst/>
              </a:rPr>
              <a:t>+</a:t>
            </a:r>
            <a:r>
              <a:rPr lang="en-US" u="sng" dirty="0" smtClean="0">
                <a:solidFill>
                  <a:schemeClr val="accent2"/>
                </a:solidFill>
                <a:effectLst/>
              </a:rPr>
              <a:t>New Project</a:t>
            </a:r>
            <a:r>
              <a:rPr lang="en-US" dirty="0" smtClean="0">
                <a:solidFill>
                  <a:schemeClr val="accent2"/>
                </a:solidFill>
                <a:effectLst/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effectLst/>
              </a:rPr>
              <a:t>to begin a new research project.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35"/>
          <a:stretch/>
        </p:blipFill>
        <p:spPr bwMode="auto">
          <a:xfrm>
            <a:off x="304799" y="2711302"/>
            <a:ext cx="8534401" cy="188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799" y="2971800"/>
            <a:ext cx="685801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066800" y="1143000"/>
            <a:ext cx="20574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922028" cy="460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0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/>
              <a:t>Lorenz Veteran's Day &amp; Noodletools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73300" y="228600"/>
            <a:ext cx="68707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The Dashing Dashboard</a:t>
            </a:r>
          </a:p>
        </p:txBody>
      </p:sp>
      <p:sp>
        <p:nvSpPr>
          <p:cNvPr id="94215" name="Text Box 8"/>
          <p:cNvSpPr txBox="1">
            <a:spLocks noChangeArrowheads="1"/>
          </p:cNvSpPr>
          <p:nvPr/>
        </p:nvSpPr>
        <p:spPr bwMode="auto">
          <a:xfrm>
            <a:off x="3671949" y="1868321"/>
            <a:ext cx="4710051" cy="2616101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8738" lvl="2" indent="-6350" algn="l"/>
            <a:r>
              <a:rPr lang="en-US" sz="2800" b="1" dirty="0" smtClean="0">
                <a:solidFill>
                  <a:srgbClr val="FF0000"/>
                </a:solidFill>
              </a:rPr>
              <a:t>Click to edit </a:t>
            </a:r>
            <a:r>
              <a:rPr lang="en-US" sz="2800" b="1" dirty="0" smtClean="0"/>
              <a:t>to type your </a:t>
            </a:r>
            <a:r>
              <a:rPr lang="en-US" sz="2800" b="1" dirty="0" smtClean="0">
                <a:solidFill>
                  <a:srgbClr val="FF0000"/>
                </a:solidFill>
              </a:rPr>
              <a:t>RESEARCH QUESTION</a:t>
            </a:r>
            <a:r>
              <a:rPr lang="en-US" sz="2800" b="1" dirty="0" smtClean="0"/>
              <a:t>. </a:t>
            </a:r>
            <a:r>
              <a:rPr lang="en-US" sz="3600" b="1" dirty="0" smtClean="0">
                <a:solidFill>
                  <a:srgbClr val="0000FF"/>
                </a:solidFill>
              </a:rPr>
              <a:t>Example=</a:t>
            </a:r>
            <a:r>
              <a:rPr lang="en-US" sz="3600" b="1" dirty="0" smtClean="0">
                <a:solidFill>
                  <a:srgbClr val="0000FF"/>
                </a:solidFill>
                <a:latin typeface="+mn-lt"/>
              </a:rPr>
              <a:t>What’s important about your veteran’s time period</a:t>
            </a:r>
            <a:r>
              <a:rPr lang="en-US" sz="3600" b="1" dirty="0" smtClean="0">
                <a:solidFill>
                  <a:srgbClr val="0000FF"/>
                </a:solidFill>
                <a:latin typeface="+mn-lt"/>
              </a:rPr>
              <a:t>?</a:t>
            </a:r>
            <a:endParaRPr lang="en-US" sz="36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1574" y="2057400"/>
            <a:ext cx="1498825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72325" y="6068437"/>
            <a:ext cx="193357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100" dirty="0"/>
              <a:t>Created &amp; Updated by Lynn Murray February 2016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0" y="1295400"/>
            <a:ext cx="8382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219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3000" b="1" dirty="0" smtClean="0">
                <a:solidFill>
                  <a:schemeClr val="tx1"/>
                </a:solidFill>
              </a:rPr>
              <a:t>Click on </a:t>
            </a:r>
            <a:r>
              <a:rPr lang="en-US" sz="3000" b="1" u="sng" dirty="0" smtClean="0">
                <a:solidFill>
                  <a:schemeClr val="tx1"/>
                </a:solidFill>
              </a:rPr>
              <a:t>Notecards</a:t>
            </a:r>
            <a:r>
              <a:rPr lang="en-US" sz="3000" b="1" dirty="0" smtClean="0">
                <a:solidFill>
                  <a:schemeClr val="tx1"/>
                </a:solidFill>
                <a:effectLst/>
              </a:rPr>
              <a:t>: </a:t>
            </a:r>
            <a:r>
              <a:rPr lang="en-US" sz="3000" dirty="0" smtClean="0">
                <a:solidFill>
                  <a:schemeClr val="tx1"/>
                </a:solidFill>
              </a:rPr>
              <a:t>Create an </a:t>
            </a:r>
            <a:r>
              <a:rPr lang="en-US" sz="3000" b="1" dirty="0" smtClean="0">
                <a:solidFill>
                  <a:srgbClr val="FF0000"/>
                </a:solidFill>
              </a:rPr>
              <a:t>outline</a:t>
            </a:r>
            <a:r>
              <a:rPr lang="en-US" sz="3000" dirty="0" smtClean="0">
                <a:solidFill>
                  <a:schemeClr val="tx1"/>
                </a:solidFill>
              </a:rPr>
              <a:t> about your </a:t>
            </a:r>
            <a:r>
              <a:rPr lang="en-US" sz="3000" dirty="0" smtClean="0">
                <a:solidFill>
                  <a:schemeClr val="tx1"/>
                </a:solidFill>
              </a:rPr>
              <a:t>topic</a:t>
            </a:r>
            <a:r>
              <a:rPr lang="en-US" sz="3000" dirty="0" smtClean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98306" name="Footer Placeholder 3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69" y="2057400"/>
            <a:ext cx="9292569" cy="2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1000" y="1752600"/>
            <a:ext cx="18288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05400" y="1066800"/>
            <a:ext cx="1981200" cy="1828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2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11F6E-080D-4BC0-8A81-345C356A4C7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381000"/>
            <a:ext cx="9133609" cy="586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4419600" y="609600"/>
            <a:ext cx="9906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19200" y="914400"/>
            <a:ext cx="2971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+mn-lt"/>
              </a:rPr>
              <a:t>Slide #3 </a:t>
            </a:r>
            <a:endParaRPr lang="en-US" sz="4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7908" y="791289"/>
            <a:ext cx="3553691" cy="954107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Noodletools:</a:t>
            </a:r>
          </a:p>
          <a:p>
            <a:r>
              <a:rPr lang="en-US" sz="2800" b="1" dirty="0" smtClean="0">
                <a:solidFill>
                  <a:srgbClr val="0000FF"/>
                </a:solidFill>
                <a:latin typeface="+mn-lt"/>
              </a:rPr>
              <a:t>Notecards &amp; Outline</a:t>
            </a:r>
            <a:endParaRPr lang="en-US" sz="28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49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Click on </a:t>
            </a:r>
            <a:r>
              <a:rPr lang="en-US" sz="3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New Notecard 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 begin taking notes about your topic.</a:t>
            </a:r>
          </a:p>
        </p:txBody>
      </p:sp>
      <p:sp>
        <p:nvSpPr>
          <p:cNvPr id="19459" name="Footer Placeholder 2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  <a:ln/>
          <a:extLst/>
        </p:spPr>
        <p:txBody>
          <a:bodyPr/>
          <a:lstStyle>
            <a:lvl1pPr>
              <a:defRPr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6800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2362200"/>
            <a:ext cx="1143000" cy="685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143000" y="609600"/>
            <a:ext cx="3505200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248400" y="1981200"/>
            <a:ext cx="2667000" cy="43354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81800" y="2192923"/>
            <a:ext cx="18288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Sample outline</a:t>
            </a:r>
            <a:endParaRPr lang="en-US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324600" y="2286000"/>
            <a:ext cx="2667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241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915400" cy="533400"/>
          </a:xfrm>
        </p:spPr>
        <p:txBody>
          <a:bodyPr>
            <a:noAutofit/>
          </a:bodyPr>
          <a:lstStyle/>
          <a:p>
            <a:pPr algn="ctr"/>
            <a:r>
              <a:rPr lang="en-US" sz="3000" u="sng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000" u="sng" dirty="0" smtClean="0">
                <a:solidFill>
                  <a:schemeClr val="tx1"/>
                </a:solidFill>
                <a:effectLst/>
              </a:rPr>
            </a:br>
            <a:r>
              <a:rPr lang="en-US" sz="4400" dirty="0" smtClean="0">
                <a:solidFill>
                  <a:schemeClr val="tx1"/>
                </a:solidFill>
                <a:effectLst/>
              </a:rPr>
              <a:t>Resources </a:t>
            </a:r>
            <a:r>
              <a:rPr lang="en-US" sz="4400" dirty="0" smtClean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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000" dirty="0">
              <a:solidFill>
                <a:srgbClr val="FF0000"/>
              </a:solidFill>
              <a:effectLst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05800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b="1" u="sng" dirty="0">
                <a:solidFill>
                  <a:srgbClr val="0000FF"/>
                </a:solidFill>
                <a:latin typeface="+mn-lt"/>
              </a:rPr>
              <a:t>Resource #1</a:t>
            </a:r>
            <a:r>
              <a:rPr lang="en-US" sz="1700" b="1" dirty="0">
                <a:solidFill>
                  <a:srgbClr val="0000FF"/>
                </a:solidFill>
                <a:latin typeface="+mn-lt"/>
              </a:rPr>
              <a:t>=</a:t>
            </a:r>
            <a:r>
              <a:rPr lang="en-US" sz="1700" b="1" dirty="0">
                <a:solidFill>
                  <a:srgbClr val="FF0000"/>
                </a:solidFill>
                <a:latin typeface="+mn-lt"/>
              </a:rPr>
              <a:t>Destiny: </a:t>
            </a:r>
            <a:r>
              <a:rPr lang="en-US" sz="1700" b="1" dirty="0">
                <a:solidFill>
                  <a:srgbClr val="0000FF"/>
                </a:solidFill>
                <a:latin typeface="+mn-lt"/>
              </a:rPr>
              <a:t>Library Media Center’s book catalog</a:t>
            </a:r>
            <a:endParaRPr lang="en-US" sz="1700" dirty="0">
              <a:solidFill>
                <a:srgbClr val="0000FF"/>
              </a:solidFill>
              <a:latin typeface="+mn-lt"/>
            </a:endParaRPr>
          </a:p>
          <a:p>
            <a:pPr algn="l"/>
            <a:r>
              <a:rPr lang="en-US" sz="1700" dirty="0">
                <a:latin typeface="+mn-lt"/>
              </a:rPr>
              <a:t>At TOR &amp; </a:t>
            </a:r>
            <a:r>
              <a:rPr lang="en-US" sz="1700" dirty="0" smtClean="0">
                <a:latin typeface="+mn-lt"/>
              </a:rPr>
              <a:t>Home: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TORonline.org&gt;Media </a:t>
            </a:r>
            <a:r>
              <a:rPr lang="en-US" sz="1700" dirty="0">
                <a:latin typeface="+mn-lt"/>
              </a:rPr>
              <a:t>Policies&gt;TOR Media Center&gt;TOR</a:t>
            </a:r>
          </a:p>
          <a:p>
            <a:pPr algn="l"/>
            <a:r>
              <a:rPr lang="en-US" sz="1700" dirty="0" smtClean="0">
                <a:latin typeface="+mn-lt"/>
              </a:rPr>
              <a:t>	-Catalog </a:t>
            </a:r>
            <a:r>
              <a:rPr lang="en-US" sz="1700" dirty="0">
                <a:latin typeface="+mn-lt"/>
              </a:rPr>
              <a:t>tab</a:t>
            </a:r>
          </a:p>
          <a:p>
            <a:pPr lvl="0" algn="l"/>
            <a:r>
              <a:rPr lang="en-US" sz="1700" dirty="0" smtClean="0">
                <a:latin typeface="+mn-lt"/>
              </a:rPr>
              <a:t>	-Scroll </a:t>
            </a:r>
            <a:r>
              <a:rPr lang="en-US" sz="1700" dirty="0">
                <a:latin typeface="+mn-lt"/>
              </a:rPr>
              <a:t>down to </a:t>
            </a:r>
            <a:r>
              <a:rPr lang="en-US" sz="1700" u="sng" dirty="0">
                <a:latin typeface="+mn-lt"/>
              </a:rPr>
              <a:t>Destiny Book Catalog &amp; SPS Database Access</a:t>
            </a:r>
            <a:endParaRPr lang="en-US" sz="1700" dirty="0">
              <a:latin typeface="+mn-lt"/>
            </a:endParaRPr>
          </a:p>
          <a:p>
            <a:pPr lvl="0" algn="l"/>
            <a:r>
              <a:rPr lang="en-US" sz="1700" b="1" dirty="0" smtClean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-Search </a:t>
            </a:r>
            <a:r>
              <a:rPr lang="en-US" sz="1700" dirty="0">
                <a:latin typeface="+mn-lt"/>
              </a:rPr>
              <a:t>a topic, book title, or author by Reading Level and/or Interest Level</a:t>
            </a:r>
          </a:p>
          <a:p>
            <a:pPr lvl="3" algn="l"/>
            <a:r>
              <a:rPr lang="en-US" sz="1700" dirty="0" smtClean="0">
                <a:latin typeface="+mn-lt"/>
              </a:rPr>
              <a:t>-Locate </a:t>
            </a:r>
            <a:r>
              <a:rPr lang="en-US" sz="1700" dirty="0">
                <a:latin typeface="+mn-lt"/>
              </a:rPr>
              <a:t>the book by its call number, title or </a:t>
            </a:r>
            <a:r>
              <a:rPr lang="en-US" sz="1700" dirty="0" smtClean="0">
                <a:latin typeface="+mn-lt"/>
              </a:rPr>
              <a:t>author</a:t>
            </a:r>
            <a:r>
              <a:rPr lang="en-US" sz="1700" b="1" dirty="0">
                <a:latin typeface="+mn-lt"/>
              </a:rPr>
              <a:t> </a:t>
            </a:r>
            <a:endParaRPr lang="en-US" sz="1700" b="1" dirty="0" smtClean="0">
              <a:latin typeface="+mn-lt"/>
            </a:endParaRPr>
          </a:p>
          <a:p>
            <a:pPr lvl="3" algn="l"/>
            <a:endParaRPr lang="en-US" sz="1700" dirty="0">
              <a:latin typeface="+mn-lt"/>
            </a:endParaRPr>
          </a:p>
          <a:p>
            <a:pPr algn="l"/>
            <a:r>
              <a:rPr lang="en-US" sz="1700" b="1" u="sng" dirty="0">
                <a:solidFill>
                  <a:srgbClr val="0000FF"/>
                </a:solidFill>
                <a:latin typeface="+mn-lt"/>
              </a:rPr>
              <a:t>Resource #2</a:t>
            </a:r>
            <a:r>
              <a:rPr lang="en-US" sz="1700" dirty="0">
                <a:solidFill>
                  <a:srgbClr val="0000FF"/>
                </a:solidFill>
                <a:latin typeface="+mn-lt"/>
              </a:rPr>
              <a:t>=</a:t>
            </a:r>
            <a:r>
              <a:rPr lang="en-US" sz="1700" b="1" dirty="0">
                <a:solidFill>
                  <a:srgbClr val="FF0000"/>
                </a:solidFill>
                <a:latin typeface="+mn-lt"/>
              </a:rPr>
              <a:t>World Book </a:t>
            </a:r>
            <a:r>
              <a:rPr lang="en-US" sz="1700" b="1" dirty="0" smtClean="0">
                <a:solidFill>
                  <a:srgbClr val="FF0000"/>
                </a:solidFill>
                <a:latin typeface="+mn-lt"/>
              </a:rPr>
              <a:t>Encyclopedias</a:t>
            </a:r>
          </a:p>
          <a:p>
            <a:pPr algn="l"/>
            <a:endParaRPr lang="en-US" sz="1700" dirty="0">
              <a:solidFill>
                <a:srgbClr val="FF0000"/>
              </a:solidFill>
              <a:latin typeface="+mn-lt"/>
            </a:endParaRPr>
          </a:p>
          <a:p>
            <a:pPr algn="l"/>
            <a:r>
              <a:rPr lang="en-US" sz="1700" dirty="0">
                <a:latin typeface="+mn-lt"/>
              </a:rPr>
              <a:t> </a:t>
            </a:r>
            <a:r>
              <a:rPr lang="en-US" sz="1700" b="1" u="sng" dirty="0" smtClean="0">
                <a:solidFill>
                  <a:srgbClr val="0000FF"/>
                </a:solidFill>
                <a:latin typeface="+mn-lt"/>
              </a:rPr>
              <a:t>Resource </a:t>
            </a:r>
            <a:r>
              <a:rPr lang="en-US" sz="1700" b="1" u="sng" dirty="0">
                <a:solidFill>
                  <a:srgbClr val="0000FF"/>
                </a:solidFill>
                <a:latin typeface="+mn-lt"/>
              </a:rPr>
              <a:t>#3</a:t>
            </a:r>
            <a:r>
              <a:rPr lang="en-US" sz="1700" dirty="0">
                <a:solidFill>
                  <a:srgbClr val="0000FF"/>
                </a:solidFill>
                <a:latin typeface="+mn-lt"/>
              </a:rPr>
              <a:t>= </a:t>
            </a:r>
            <a:r>
              <a:rPr lang="en-US" sz="1700" b="1" dirty="0">
                <a:solidFill>
                  <a:srgbClr val="FF0000"/>
                </a:solidFill>
                <a:latin typeface="+mn-lt"/>
              </a:rPr>
              <a:t>Grolieronline:</a:t>
            </a:r>
            <a:r>
              <a:rPr lang="en-US" sz="1700" b="1" dirty="0">
                <a:solidFill>
                  <a:srgbClr val="0000FF"/>
                </a:solidFill>
                <a:latin typeface="+mn-lt"/>
              </a:rPr>
              <a:t>  Encyclopedia text</a:t>
            </a:r>
            <a:endParaRPr lang="en-US" sz="1700" dirty="0">
              <a:solidFill>
                <a:srgbClr val="0000FF"/>
              </a:solidFill>
              <a:latin typeface="+mn-lt"/>
            </a:endParaRPr>
          </a:p>
          <a:p>
            <a:pPr algn="l"/>
            <a:r>
              <a:rPr lang="en-US" sz="1700" dirty="0">
                <a:latin typeface="+mn-lt"/>
              </a:rPr>
              <a:t>At TOR &amp; </a:t>
            </a:r>
            <a:r>
              <a:rPr lang="en-US" sz="1700" dirty="0" smtClean="0">
                <a:latin typeface="+mn-lt"/>
              </a:rPr>
              <a:t>Home: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 smtClean="0">
                <a:latin typeface="+mn-lt"/>
              </a:rPr>
              <a:t>TORonline.org&gt;Media </a:t>
            </a:r>
            <a:r>
              <a:rPr lang="en-US" sz="1700" dirty="0">
                <a:latin typeface="+mn-lt"/>
              </a:rPr>
              <a:t>Policies&gt;TOR Media Center&gt;TOR</a:t>
            </a:r>
          </a:p>
          <a:p>
            <a:pPr lvl="0" algn="l"/>
            <a:r>
              <a:rPr lang="en-US" sz="1700" dirty="0" smtClean="0">
                <a:latin typeface="+mn-lt"/>
              </a:rPr>
              <a:t>	-Scroll </a:t>
            </a:r>
            <a:r>
              <a:rPr lang="en-US" sz="1700" dirty="0">
                <a:latin typeface="+mn-lt"/>
              </a:rPr>
              <a:t>down to </a:t>
            </a:r>
            <a:r>
              <a:rPr lang="en-US" sz="1700" u="sng" dirty="0">
                <a:latin typeface="+mn-lt"/>
              </a:rPr>
              <a:t>Destiny Book Catalog &amp; SPS Database Access</a:t>
            </a:r>
            <a:endParaRPr lang="en-US" sz="1700" dirty="0">
              <a:latin typeface="+mn-lt"/>
            </a:endParaRPr>
          </a:p>
          <a:p>
            <a:pPr lvl="0" algn="l"/>
            <a:r>
              <a:rPr lang="en-US" sz="1700" dirty="0" smtClean="0">
                <a:latin typeface="+mn-lt"/>
              </a:rPr>
              <a:t>	-Grolier Online</a:t>
            </a:r>
          </a:p>
          <a:p>
            <a:pPr lvl="0" algn="l"/>
            <a:endParaRPr lang="en-US" sz="1700" dirty="0">
              <a:latin typeface="+mn-lt"/>
            </a:endParaRPr>
          </a:p>
          <a:p>
            <a:pPr algn="l"/>
            <a:r>
              <a:rPr lang="en-US" sz="1700" dirty="0" smtClean="0">
                <a:latin typeface="+mn-lt"/>
              </a:rPr>
              <a:t> </a:t>
            </a:r>
            <a:r>
              <a:rPr lang="en-US" sz="1700" b="1" u="sng" dirty="0" smtClean="0">
                <a:solidFill>
                  <a:srgbClr val="0000FF"/>
                </a:solidFill>
                <a:latin typeface="+mn-lt"/>
              </a:rPr>
              <a:t>Resource #4</a:t>
            </a:r>
            <a:r>
              <a:rPr lang="en-US" sz="1700" dirty="0" smtClean="0">
                <a:solidFill>
                  <a:srgbClr val="0000FF"/>
                </a:solidFill>
                <a:latin typeface="+mn-lt"/>
              </a:rPr>
              <a:t>=</a:t>
            </a:r>
            <a:r>
              <a:rPr lang="en-US" sz="1700" b="1" dirty="0" smtClean="0">
                <a:solidFill>
                  <a:srgbClr val="FF0000"/>
                </a:solidFill>
                <a:latin typeface="+mn-lt"/>
              </a:rPr>
              <a:t>Newsbank</a:t>
            </a:r>
            <a:r>
              <a:rPr lang="en-US" sz="1700" b="1" dirty="0" smtClean="0">
                <a:solidFill>
                  <a:srgbClr val="0000FF"/>
                </a:solidFill>
                <a:latin typeface="+mn-lt"/>
              </a:rPr>
              <a:t>=Historical and Current Newspaper text</a:t>
            </a:r>
            <a:endParaRPr lang="en-US" sz="1700" dirty="0" smtClean="0">
              <a:solidFill>
                <a:srgbClr val="0000FF"/>
              </a:solidFill>
              <a:latin typeface="+mn-lt"/>
            </a:endParaRPr>
          </a:p>
          <a:p>
            <a:pPr algn="l"/>
            <a:r>
              <a:rPr lang="en-US" sz="1700" dirty="0" smtClean="0">
                <a:latin typeface="+mn-lt"/>
              </a:rPr>
              <a:t>At TOR &amp; Home: TORonline.org&gt;Media Policies&gt;TOR Media Center&gt;TOR</a:t>
            </a:r>
          </a:p>
          <a:p>
            <a:pPr lvl="0" algn="l"/>
            <a:r>
              <a:rPr lang="en-US" sz="1700" dirty="0" smtClean="0">
                <a:latin typeface="+mn-lt"/>
              </a:rPr>
              <a:t>	-Scroll </a:t>
            </a:r>
            <a:r>
              <a:rPr lang="en-US" sz="1700" dirty="0">
                <a:latin typeface="+mn-lt"/>
              </a:rPr>
              <a:t>down to </a:t>
            </a:r>
            <a:r>
              <a:rPr lang="en-US" sz="1700" u="sng" dirty="0">
                <a:latin typeface="+mn-lt"/>
              </a:rPr>
              <a:t>Destiny Book Catalog &amp; SPS Database Access</a:t>
            </a:r>
            <a:endParaRPr lang="en-US" sz="1700" dirty="0">
              <a:latin typeface="+mn-lt"/>
            </a:endParaRPr>
          </a:p>
          <a:p>
            <a:pPr lvl="0" algn="l"/>
            <a:r>
              <a:rPr lang="en-US" sz="1700" dirty="0" smtClean="0">
                <a:latin typeface="+mn-lt"/>
              </a:rPr>
              <a:t>	-Click </a:t>
            </a:r>
            <a:r>
              <a:rPr lang="en-US" sz="1700" dirty="0">
                <a:latin typeface="+mn-lt"/>
              </a:rPr>
              <a:t>on the </a:t>
            </a:r>
            <a:r>
              <a:rPr lang="en-US" sz="1700" u="sng" dirty="0">
                <a:latin typeface="+mn-lt"/>
              </a:rPr>
              <a:t>NewsBank KidsPage</a:t>
            </a:r>
            <a:r>
              <a:rPr lang="en-US" sz="1700" dirty="0">
                <a:latin typeface="+mn-lt"/>
              </a:rPr>
              <a:t> for newspaper text that’s written at lower </a:t>
            </a:r>
            <a:r>
              <a:rPr lang="en-US" sz="1700" dirty="0" smtClean="0">
                <a:latin typeface="+mn-lt"/>
              </a:rPr>
              <a:t>	  reading levels</a:t>
            </a:r>
            <a:endParaRPr lang="en-US" sz="1700" dirty="0">
              <a:latin typeface="+mn-lt"/>
            </a:endParaRPr>
          </a:p>
          <a:p>
            <a:pPr lvl="0" algn="l"/>
            <a:r>
              <a:rPr lang="en-US" sz="1700" dirty="0" smtClean="0">
                <a:latin typeface="+mn-lt"/>
              </a:rPr>
              <a:t>	-Click </a:t>
            </a:r>
            <a:r>
              <a:rPr lang="en-US" sz="1700" dirty="0">
                <a:latin typeface="+mn-lt"/>
              </a:rPr>
              <a:t>on the </a:t>
            </a:r>
            <a:r>
              <a:rPr lang="en-US" sz="1700" u="sng" dirty="0">
                <a:latin typeface="+mn-lt"/>
              </a:rPr>
              <a:t>Access World News - International and Domestic Perspectives for </a:t>
            </a:r>
            <a:endParaRPr lang="en-US" sz="1700" u="sng" dirty="0" smtClean="0">
              <a:latin typeface="+mn-lt"/>
            </a:endParaRPr>
          </a:p>
          <a:p>
            <a:pPr lvl="0" algn="l"/>
            <a:r>
              <a:rPr lang="en-US" sz="1700" dirty="0">
                <a:latin typeface="+mn-lt"/>
              </a:rPr>
              <a:t>	</a:t>
            </a:r>
            <a:r>
              <a:rPr lang="en-US" sz="1700" dirty="0" smtClean="0">
                <a:latin typeface="+mn-lt"/>
              </a:rPr>
              <a:t>  </a:t>
            </a:r>
            <a:r>
              <a:rPr lang="en-US" sz="1700" u="sng" dirty="0" smtClean="0">
                <a:latin typeface="+mn-lt"/>
              </a:rPr>
              <a:t>Research </a:t>
            </a:r>
            <a:r>
              <a:rPr lang="en-US" sz="1700" u="sng" dirty="0">
                <a:latin typeface="+mn-lt"/>
              </a:rPr>
              <a:t>Papers, Debate and Speech</a:t>
            </a:r>
            <a:r>
              <a:rPr lang="en-US" sz="1700" dirty="0">
                <a:latin typeface="+mn-lt"/>
              </a:rPr>
              <a:t> for fantastic newspaper text</a:t>
            </a:r>
          </a:p>
          <a:p>
            <a:pPr algn="l"/>
            <a:endParaRPr lang="en-US" sz="1600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t="10240" r="52840" b="10593"/>
          <a:stretch/>
        </p:blipFill>
        <p:spPr bwMode="auto">
          <a:xfrm>
            <a:off x="371475" y="1104900"/>
            <a:ext cx="8391525" cy="4705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8631" y="1828800"/>
            <a:ext cx="3945731" cy="3048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457325"/>
            <a:ext cx="339566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chemeClr val="accent5"/>
                </a:solidFill>
              </a:rPr>
              <a:t>What is the problem? Describe 2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0100" y="2133600"/>
            <a:ext cx="4152900" cy="12954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6762" y="1524001"/>
            <a:ext cx="3881438" cy="30479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86400" y="2438400"/>
            <a:ext cx="381000" cy="3429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14" idx="1"/>
          </p:cNvCxnSpPr>
          <p:nvPr/>
        </p:nvCxnSpPr>
        <p:spPr>
          <a:xfrm>
            <a:off x="5791200" y="2781300"/>
            <a:ext cx="457200" cy="1692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8400" y="2781300"/>
            <a:ext cx="2209800" cy="3385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5"/>
                </a:solidFill>
              </a:rPr>
              <a:t>Bullets and Lists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" y="3733800"/>
            <a:ext cx="36623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u="sng" dirty="0" smtClean="0">
                <a:solidFill>
                  <a:schemeClr val="accent4"/>
                </a:solidFill>
              </a:rPr>
              <a:t>Copy, paste</a:t>
            </a:r>
            <a:r>
              <a:rPr lang="en-US" sz="1600" b="1" dirty="0" smtClean="0">
                <a:solidFill>
                  <a:schemeClr val="accent4"/>
                </a:solidFill>
              </a:rPr>
              <a:t> and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</a:t>
            </a:r>
            <a:r>
              <a:rPr lang="en-US" sz="1600" b="1" dirty="0" smtClean="0">
                <a:solidFill>
                  <a:srgbClr val="CC00FF"/>
                </a:solidFill>
              </a:rPr>
              <a:t> </a:t>
            </a:r>
            <a:r>
              <a:rPr lang="en-US" sz="1600" b="1" dirty="0" smtClean="0">
                <a:solidFill>
                  <a:schemeClr val="accent4"/>
                </a:solidFill>
              </a:rPr>
              <a:t>text here</a:t>
            </a:r>
            <a:r>
              <a:rPr lang="en-US" sz="1600" b="1" dirty="0" smtClean="0">
                <a:solidFill>
                  <a:srgbClr val="CC00FF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4550" y="381000"/>
            <a:ext cx="5600700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Note Cards </a:t>
            </a:r>
            <a:r>
              <a:rPr lang="en-US" sz="3600" dirty="0" smtClean="0">
                <a:sym typeface="Wingdings" panose="05000000000000000000" pitchFamily="2" charset="2"/>
              </a:rPr>
              <a:t></a:t>
            </a:r>
            <a:r>
              <a:rPr lang="en-US" sz="36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Website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8631" y="1457325"/>
            <a:ext cx="3831432" cy="33855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14800" y="1828800"/>
            <a:ext cx="309562" cy="30479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41971" y="3733800"/>
            <a:ext cx="901304" cy="3385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6731" y="2781300"/>
            <a:ext cx="3907631" cy="19431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62400" y="3048000"/>
            <a:ext cx="12192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5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61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6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Book Note Cards on Noodletools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43200" y="321835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Slide 42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8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F7C2-0DA5-4B3A-A19A-EA574F52BF9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900" y="3810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Book Sources on Noodletools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81" b="56738"/>
          <a:stretch/>
        </p:blipFill>
        <p:spPr bwMode="auto">
          <a:xfrm>
            <a:off x="395673" y="1066800"/>
            <a:ext cx="8276454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3400" y="965775"/>
            <a:ext cx="533400" cy="4820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673" y="1600200"/>
            <a:ext cx="1128327" cy="342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62200" y="1943100"/>
            <a:ext cx="4114800" cy="49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05400" y="1066800"/>
            <a:ext cx="3048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400" y="1600200"/>
            <a:ext cx="381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1447800"/>
            <a:ext cx="381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" b="14945"/>
          <a:stretch/>
        </p:blipFill>
        <p:spPr bwMode="auto">
          <a:xfrm>
            <a:off x="1295400" y="2971800"/>
            <a:ext cx="6934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43200" y="4114800"/>
            <a:ext cx="304800" cy="152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57600" y="1981200"/>
            <a:ext cx="6096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81400" y="1600200"/>
            <a:ext cx="762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Book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971800" y="2362200"/>
            <a:ext cx="762000" cy="1676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71700" y="4093082"/>
            <a:ext cx="3810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rgbClr val="FF0000"/>
                </a:solidFill>
              </a:rPr>
              <a:t>4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87254"/>
            <a:ext cx="8991600" cy="55373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" y="1311366"/>
            <a:ext cx="4439391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4941" y="818923"/>
            <a:ext cx="49524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/>
              <a:t>Question</a:t>
            </a:r>
            <a:r>
              <a:rPr lang="en-US" sz="1100" b="1" dirty="0" smtClean="0"/>
              <a:t>: </a:t>
            </a:r>
            <a:r>
              <a:rPr lang="en-US" sz="1200" b="1" dirty="0" smtClean="0"/>
              <a:t>Explain some events from your time period.</a:t>
            </a:r>
            <a:endParaRPr lang="en-US" sz="12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4754582" y="2133600"/>
            <a:ext cx="4313218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54583" y="1309106"/>
            <a:ext cx="838200" cy="304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8544" y="2209800"/>
            <a:ext cx="381000" cy="342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91200" y="2569771"/>
            <a:ext cx="3810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72200" y="2638194"/>
            <a:ext cx="2209800" cy="3385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Bullets and Lists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73333" y="41564"/>
            <a:ext cx="4762500" cy="7694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Note Cards </a:t>
            </a:r>
            <a:r>
              <a:rPr lang="en-US" sz="3600" dirty="0" smtClean="0">
                <a:sym typeface="Wingdings" panose="05000000000000000000" pitchFamily="2" charset="2"/>
              </a:rPr>
              <a:t> </a:t>
            </a:r>
            <a:r>
              <a:rPr lang="en-US" sz="44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Book</a:t>
            </a:r>
            <a:endParaRPr lang="en-US" sz="4400" b="1" dirty="0" smtClean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91658" y="1718091"/>
            <a:ext cx="2295142" cy="400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/>
              <a:t>Book information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199" y="818923"/>
            <a:ext cx="5391151" cy="4745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24450" y="1311367"/>
            <a:ext cx="430507" cy="304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&quot;No&quot; Symbol 22"/>
          <p:cNvSpPr/>
          <p:nvPr/>
        </p:nvSpPr>
        <p:spPr>
          <a:xfrm>
            <a:off x="381000" y="2781300"/>
            <a:ext cx="3695848" cy="3009900"/>
          </a:xfrm>
          <a:prstGeom prst="noSmoking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733" y="1696087"/>
            <a:ext cx="1219200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Book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3094262"/>
            <a:ext cx="24048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Bulleted Answer</a:t>
            </a:r>
            <a:endParaRPr lang="en-US" sz="2400" b="1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2807471"/>
            <a:ext cx="143865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Draft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Vietnam War</a:t>
            </a:r>
            <a:endParaRPr lang="en-US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55573" y="4876800"/>
            <a:ext cx="4313218" cy="1447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76800" y="5486400"/>
            <a:ext cx="40050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Summarize your notes here.</a:t>
            </a:r>
            <a:endParaRPr lang="en-US" sz="24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4957" y="914400"/>
            <a:ext cx="1150644" cy="273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52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10"/>
          <a:stretch/>
        </p:blipFill>
        <p:spPr bwMode="auto">
          <a:xfrm>
            <a:off x="304800" y="838200"/>
            <a:ext cx="86106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531605-A842-41FE-B703-3A68B04CC10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00200" y="381000"/>
            <a:ext cx="6191250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Note Cards </a:t>
            </a:r>
            <a:r>
              <a:rPr lang="en-US" sz="3600" dirty="0" smtClean="0">
                <a:sym typeface="Wingdings" panose="05000000000000000000" pitchFamily="2" charset="2"/>
              </a:rPr>
              <a:t>on Dashboard</a:t>
            </a:r>
            <a:endParaRPr lang="en-US" sz="3600" b="1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85800" y="2438400"/>
            <a:ext cx="19812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419600" y="2743200"/>
            <a:ext cx="2895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9600" y="1828800"/>
            <a:ext cx="6096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143000" y="13716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0" y="1371600"/>
            <a:ext cx="2286000" cy="338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Print&gt;Export to Word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762000" y="25908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8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52400"/>
            <a:ext cx="8183880" cy="114300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Create a Works Cited page</a:t>
            </a:r>
            <a:r>
              <a:rPr lang="en-US" dirty="0" smtClean="0"/>
              <a:t>. Copy and paste the MLA citations from your Notecards in alphabetical order to create a Works Cited page.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953000" cy="463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447800"/>
            <a:ext cx="3810000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What is a Works Cited page?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It's a listing of book and computer sources that you used for your paper or project.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Each source </a:t>
            </a:r>
            <a:r>
              <a:rPr lang="en-US" i="1" dirty="0"/>
              <a:t>(entry)</a:t>
            </a:r>
            <a:r>
              <a:rPr lang="en-US" dirty="0"/>
              <a:t> is listed and alphabetized by its MLA format.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It's </a:t>
            </a:r>
            <a:r>
              <a:rPr lang="en-US" dirty="0" smtClean="0"/>
              <a:t>the </a:t>
            </a:r>
            <a:r>
              <a:rPr lang="en-US" dirty="0"/>
              <a:t>last page of your paper and it's entitled Works Cited at the top.</a:t>
            </a:r>
          </a:p>
          <a:p>
            <a:pPr algn="l"/>
            <a:r>
              <a:rPr lang="en-US" b="1" dirty="0"/>
              <a:t>Formatting requirements of the Works Cited page</a:t>
            </a:r>
            <a:r>
              <a:rPr lang="en-US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Double spaced.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Times New Roman font.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12 sized font.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Hanging indent. The first line is not indented.  All of subsequent lines are indented, however.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1676400"/>
            <a:ext cx="2514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Sample Works Cited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79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362803"/>
            <a:ext cx="8229600" cy="9415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Split the screen so your notecard is on one side and Microsoft Word is on the other. Create your masterpiece on the right!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991600" cy="4876800"/>
          </a:xfrm>
        </p:spPr>
        <p:txBody>
          <a:bodyPr/>
          <a:lstStyle/>
          <a:p>
            <a:pPr marL="0" indent="0">
              <a:buFontTx/>
              <a:buNone/>
            </a:pPr>
            <a:endParaRPr lang="en-US" smtClean="0"/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Lorenz Veteran's Day &amp; Noodletools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" y="1435592"/>
            <a:ext cx="91440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3" name="TextBox 5"/>
          <p:cNvSpPr txBox="1">
            <a:spLocks noChangeArrowheads="1"/>
          </p:cNvSpPr>
          <p:nvPr/>
        </p:nvSpPr>
        <p:spPr bwMode="auto">
          <a:xfrm>
            <a:off x="5181600" y="3657600"/>
            <a:ext cx="3124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FF0000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rgbClr val="FF0000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rgbClr val="FF0000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rgbClr val="FF0000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rgbClr val="FF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sz="2800" dirty="0"/>
              <a:t>Create your masterpiece based </a:t>
            </a:r>
            <a:r>
              <a:rPr lang="en-US" sz="2800" dirty="0" smtClean="0"/>
              <a:t>upon </a:t>
            </a:r>
            <a:r>
              <a:rPr lang="en-US" sz="2800" dirty="0"/>
              <a:t>your notecards here!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377"/>
            <a:ext cx="454445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28801"/>
            <a:ext cx="457200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Use the </a:t>
            </a:r>
            <a:r>
              <a:rPr lang="en-US" sz="2000" b="1" dirty="0" smtClean="0"/>
              <a:t>Paraphrase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section of your note cards to create your paper.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33400" y="2057400"/>
            <a:ext cx="762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29656" y="381000"/>
            <a:ext cx="8229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Open Word and </a:t>
            </a:r>
            <a:r>
              <a:rPr lang="en-US" b="1" dirty="0" smtClean="0"/>
              <a:t>split the screen </a:t>
            </a:r>
            <a:r>
              <a:rPr lang="en-US" dirty="0" smtClean="0"/>
              <a:t>to write your paper.  Place Noodletools on your left and Word on your right. Look at your paraphrased information on the left to write your final masterpiece paper.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 rot="5400000">
            <a:off x="6554126" y="3301180"/>
            <a:ext cx="4072520" cy="36576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Lorenz Veteran's Day &amp; Noodletools 2018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AF7C2-0DA5-4B3A-A19A-EA574F52BF9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914400"/>
            <a:ext cx="655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Good job!</a:t>
            </a:r>
          </a:p>
          <a:p>
            <a:pPr algn="ctr"/>
            <a:r>
              <a:rPr lang="en-US" sz="9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en-US" sz="96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You Rock!!!</a:t>
            </a:r>
            <a:endParaRPr lang="en-US" sz="9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1295400"/>
            <a:ext cx="533400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latin typeface="+mn-lt"/>
              </a:rPr>
              <a:t>Grolier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1538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hlinkClick r:id="rId2"/>
              </a:rPr>
              <a:t>Destiny</a:t>
            </a:r>
            <a:r>
              <a:rPr lang="en-US" sz="3600" b="1" dirty="0" smtClean="0">
                <a:solidFill>
                  <a:srgbClr val="0000FF"/>
                </a:solidFill>
              </a:rPr>
              <a:t> Book Catalog </a:t>
            </a:r>
            <a:r>
              <a:rPr lang="en-US" sz="3600" b="1" dirty="0" smtClean="0">
                <a:solidFill>
                  <a:srgbClr val="0000FF"/>
                </a:solidFill>
              </a:rPr>
              <a:t>&amp; </a:t>
            </a:r>
            <a:r>
              <a:rPr lang="en-US" sz="3600" b="1" u="sng" dirty="0" smtClean="0">
                <a:solidFill>
                  <a:srgbClr val="0000FF"/>
                </a:solidFill>
              </a:rPr>
              <a:t>Database</a:t>
            </a:r>
            <a:r>
              <a:rPr lang="en-US" sz="3600" b="1" dirty="0" smtClean="0">
                <a:solidFill>
                  <a:srgbClr val="0000FF"/>
                </a:solidFill>
              </a:rPr>
              <a:t> Access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36176"/>
            <a:ext cx="65470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9322"/>
            <a:ext cx="877001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4948"/>
            <a:ext cx="8547566" cy="516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76600"/>
            <a:ext cx="3276600" cy="358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34385" y="2562555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Vietnam War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Lorenz Veteran's Day &amp; Noodletools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760A-469D-4B15-907B-43D23DD505B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587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18492</TotalTime>
  <Words>1006</Words>
  <Application>Microsoft Office PowerPoint</Application>
  <PresentationFormat>On-screen Show (4:3)</PresentationFormat>
  <Paragraphs>237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 Veteran’s Day &amp; Noodletools 2018   </vt:lpstr>
      <vt:lpstr>PowerPoint Presentation</vt:lpstr>
      <vt:lpstr>Outline Questions for Noodletools : (Slide #3)</vt:lpstr>
      <vt:lpstr> Resources  </vt:lpstr>
      <vt:lpstr>PowerPoint Presentation</vt:lpstr>
      <vt:lpstr>Destiny Book Catalog &amp; Database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Destiny Book Catalog &amp; Database Access</vt:lpstr>
      <vt:lpstr>PowerPoint Presentation</vt:lpstr>
      <vt:lpstr> Newsbank is AWESOME!!! </vt:lpstr>
      <vt:lpstr>Newsbank Access World News</vt:lpstr>
      <vt:lpstr>Newsbank Access World News</vt:lpstr>
      <vt:lpstr>  Newsbank is AWESOME!!!  </vt:lpstr>
      <vt:lpstr>  Newsbank is AWESOME!!!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begin copy and paste TOR’s Noodletools  subscription address…</vt:lpstr>
      <vt:lpstr>PowerPoint Presentation</vt:lpstr>
      <vt:lpstr>tornoodlebib1</vt:lpstr>
      <vt:lpstr>PowerPoint Presentation</vt:lpstr>
      <vt:lpstr>PowerPoint Presentation</vt:lpstr>
      <vt:lpstr>Click on +New Project to begin a new research project.</vt:lpstr>
      <vt:lpstr>The Dashing Dashboard</vt:lpstr>
      <vt:lpstr>Click on Notecards: Create an outline about your topic.  </vt:lpstr>
      <vt:lpstr>PowerPoint Presentation</vt:lpstr>
      <vt:lpstr>Click on New Notecard to begin taking notes about your topic.</vt:lpstr>
      <vt:lpstr>PowerPoint Presentation</vt:lpstr>
      <vt:lpstr>PowerPoint Presentation</vt:lpstr>
      <vt:lpstr>Book Note Cards on Noodletools</vt:lpstr>
      <vt:lpstr>PowerPoint Presentation</vt:lpstr>
      <vt:lpstr>PowerPoint Presentation</vt:lpstr>
      <vt:lpstr>PowerPoint Presentation</vt:lpstr>
      <vt:lpstr>PowerPoint Presentation</vt:lpstr>
      <vt:lpstr>Split the screen so your notecard is on one side and Microsoft Word is on the other. Create your masterpiece on the right!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Noodletools (Noodlebib)</dc:title>
  <dc:creator>newimage</dc:creator>
  <cp:lastModifiedBy>Lynn Murray</cp:lastModifiedBy>
  <cp:revision>163</cp:revision>
  <cp:lastPrinted>2018-10-04T11:53:04Z</cp:lastPrinted>
  <dcterms:created xsi:type="dcterms:W3CDTF">2012-09-20T14:47:06Z</dcterms:created>
  <dcterms:modified xsi:type="dcterms:W3CDTF">2018-10-04T15:52:27Z</dcterms:modified>
</cp:coreProperties>
</file>